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sldIdLst>
    <p:sldId id="256" r:id="rId2"/>
    <p:sldId id="291" r:id="rId3"/>
    <p:sldId id="271" r:id="rId4"/>
    <p:sldId id="257" r:id="rId5"/>
    <p:sldId id="272" r:id="rId6"/>
    <p:sldId id="273" r:id="rId7"/>
    <p:sldId id="296" r:id="rId8"/>
    <p:sldId id="295" r:id="rId9"/>
    <p:sldId id="274" r:id="rId10"/>
    <p:sldId id="261" r:id="rId11"/>
    <p:sldId id="276" r:id="rId12"/>
    <p:sldId id="277" r:id="rId13"/>
    <p:sldId id="278" r:id="rId14"/>
    <p:sldId id="279" r:id="rId15"/>
    <p:sldId id="280" r:id="rId16"/>
    <p:sldId id="281" r:id="rId17"/>
    <p:sldId id="266" r:id="rId18"/>
    <p:sldId id="267" r:id="rId19"/>
    <p:sldId id="268" r:id="rId20"/>
    <p:sldId id="299" r:id="rId21"/>
    <p:sldId id="283" r:id="rId22"/>
    <p:sldId id="282" r:id="rId23"/>
    <p:sldId id="285" r:id="rId24"/>
    <p:sldId id="293" r:id="rId25"/>
    <p:sldId id="288" r:id="rId26"/>
    <p:sldId id="294" r:id="rId27"/>
    <p:sldId id="290" r:id="rId28"/>
    <p:sldId id="284"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yelan C. Carey" initials="CCC [6]" lastIdx="1" clrIdx="6">
    <p:extLst/>
  </p:cmAuthor>
  <p:cmAuthor id="1" name="Farrell, Kaitlin" initials="FK" lastIdx="1" clrIdx="0">
    <p:extLst/>
  </p:cmAuthor>
  <p:cmAuthor id="8" name="Cayelan C. Carey" initials="CCC [7]" lastIdx="1" clrIdx="7">
    <p:extLst/>
  </p:cmAuthor>
  <p:cmAuthor id="2" name="Cayelan C. Carey" initials="CCC" lastIdx="1" clrIdx="1">
    <p:extLst/>
  </p:cmAuthor>
  <p:cmAuthor id="9" name="Cayelan C. Carey" initials="CCC [8]" lastIdx="1" clrIdx="8">
    <p:extLst/>
  </p:cmAuthor>
  <p:cmAuthor id="3" name="Cayelan C. Carey" initials="CCC [2]" lastIdx="1" clrIdx="2">
    <p:extLst/>
  </p:cmAuthor>
  <p:cmAuthor id="10" name="Cayelan C. Carey" initials="CCC [9]" lastIdx="1" clrIdx="9">
    <p:extLst/>
  </p:cmAuthor>
  <p:cmAuthor id="4" name="Cayelan C. Carey" initials="CCC [3]" lastIdx="1" clrIdx="3">
    <p:extLst/>
  </p:cmAuthor>
  <p:cmAuthor id="11" name="Cayelan C. Carey" initials="CCC [10]" lastIdx="1" clrIdx="10">
    <p:extLst/>
  </p:cmAuthor>
  <p:cmAuthor id="5" name="Cayelan C. Carey" initials="CCC [4]" lastIdx="1" clrIdx="4">
    <p:extLst/>
  </p:cmAuthor>
  <p:cmAuthor id="12" name="Cayelan C. Carey" initials="CCC [11]" lastIdx="1" clrIdx="11">
    <p:extLst/>
  </p:cmAuthor>
  <p:cmAuthor id="6" name="Cayelan C. Carey" initials="CCC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780"/>
    <a:srgbClr val="0229AD"/>
    <a:srgbClr val="5CC9EF"/>
    <a:srgbClr val="65F13F"/>
    <a:srgbClr val="CA0F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2" autoAdjust="0"/>
    <p:restoredTop sz="78693" autoAdjust="0"/>
  </p:normalViewPr>
  <p:slideViewPr>
    <p:cSldViewPr snapToGrid="0" snapToObjects="1">
      <p:cViewPr varScale="1">
        <p:scale>
          <a:sx n="71" d="100"/>
          <a:sy n="71" d="100"/>
        </p:scale>
        <p:origin x="60"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DDFCD-3F30-1944-ABA1-69872AECA504}" type="datetimeFigureOut">
              <a:rPr lang="en-US" smtClean="0"/>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20EE3-0E66-7545-AD0E-C93C74C0187D}" type="slidenum">
              <a:rPr lang="en-US" smtClean="0"/>
              <a:t>‹#›</a:t>
            </a:fld>
            <a:endParaRPr lang="en-US"/>
          </a:p>
        </p:txBody>
      </p:sp>
    </p:spTree>
    <p:extLst>
      <p:ext uri="{BB962C8B-B14F-4D97-AF65-F5344CB8AC3E}">
        <p14:creationId xmlns:p14="http://schemas.microsoft.com/office/powerpoint/2010/main" val="420217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Welcome the students to class. It might be helpful to go around the room and briefly discuss if anyone has experience programming or modeling. The point of this is to emphasize that most students are likely novices, and that asking lots of questions is ok because their peers are novices as well. </a:t>
            </a:r>
          </a:p>
          <a:p>
            <a:pPr lvl="0"/>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It is really important at this point to emphasize that there will be lots of new material covered during this module, and that going slowly and asking for help is very much encouraged!</a:t>
            </a:r>
          </a:p>
        </p:txBody>
      </p:sp>
      <p:sp>
        <p:nvSpPr>
          <p:cNvPr id="4" name="Slide Number Placeholder 3"/>
          <p:cNvSpPr>
            <a:spLocks noGrp="1"/>
          </p:cNvSpPr>
          <p:nvPr>
            <p:ph type="sldNum" sz="quarter" idx="10"/>
          </p:nvPr>
        </p:nvSpPr>
        <p:spPr/>
        <p:txBody>
          <a:bodyPr/>
          <a:lstStyle/>
          <a:p>
            <a:fld id="{58020EE3-0E66-7545-AD0E-C93C74C0187D}" type="slidenum">
              <a:rPr lang="en-US" smtClean="0"/>
              <a:t>1</a:t>
            </a:fld>
            <a:endParaRPr lang="en-US"/>
          </a:p>
        </p:txBody>
      </p:sp>
    </p:spTree>
    <p:extLst>
      <p:ext uri="{BB962C8B-B14F-4D97-AF65-F5344CB8AC3E}">
        <p14:creationId xmlns:p14="http://schemas.microsoft.com/office/powerpoint/2010/main" val="48381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is a lake physics model, which uses climate forcing data as input (e.g., inflows, snow, wind, temperature, humidity, radiation) and models lake thermal structure, with lake temperatures as output.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GLM has a water quality model that also models water chemistry and food webs (AED), but for today, we are going to focus on lake physics.</a:t>
            </a:r>
          </a:p>
        </p:txBody>
      </p:sp>
      <p:sp>
        <p:nvSpPr>
          <p:cNvPr id="4" name="Slide Number Placeholder 3"/>
          <p:cNvSpPr>
            <a:spLocks noGrp="1"/>
          </p:cNvSpPr>
          <p:nvPr>
            <p:ph type="sldNum" sz="quarter" idx="10"/>
          </p:nvPr>
        </p:nvSpPr>
        <p:spPr/>
        <p:txBody>
          <a:bodyPr/>
          <a:lstStyle/>
          <a:p>
            <a:fld id="{58020EE3-0E66-7545-AD0E-C93C74C0187D}" type="slidenum">
              <a:rPr lang="en-US" smtClean="0"/>
              <a:t>10</a:t>
            </a:fld>
            <a:endParaRPr lang="en-US"/>
          </a:p>
        </p:txBody>
      </p:sp>
    </p:spTree>
    <p:extLst>
      <p:ext uri="{BB962C8B-B14F-4D97-AF65-F5344CB8AC3E}">
        <p14:creationId xmlns:p14="http://schemas.microsoft.com/office/powerpoint/2010/main" val="93666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GLM requires a separate new folder/directory on each student’s laptop, which will be downloaded as an RStudio project. </a:t>
            </a:r>
          </a:p>
          <a:p>
            <a:pPr lvl="0"/>
            <a:r>
              <a:rPr lang="en-US" sz="1200" kern="1200" dirty="0">
                <a:solidFill>
                  <a:schemeClr val="tx1"/>
                </a:solidFill>
                <a:effectLst/>
                <a:latin typeface="+mn-lt"/>
                <a:ea typeface="+mn-ea"/>
                <a:cs typeface="+mn-cs"/>
              </a:rPr>
              <a:t>Within this folder will be: </a:t>
            </a:r>
          </a:p>
          <a:p>
            <a:pPr lvl="0"/>
            <a:r>
              <a:rPr lang="en-US" sz="1200" kern="1200" dirty="0">
                <a:solidFill>
                  <a:schemeClr val="tx1"/>
                </a:solidFill>
                <a:effectLst/>
                <a:latin typeface="+mn-lt"/>
                <a:ea typeface="+mn-ea"/>
                <a:cs typeface="+mn-cs"/>
              </a:rPr>
              <a:t>	1) a CSV (comma-separated values) file, which has the climate driver data (also referred to as a ‘met’ file; or a file with the meteorological data), </a:t>
            </a:r>
          </a:p>
          <a:p>
            <a:pPr lvl="0"/>
            <a:r>
              <a:rPr lang="en-US" sz="1200" kern="1200" dirty="0">
                <a:solidFill>
                  <a:schemeClr val="tx1"/>
                </a:solidFill>
                <a:effectLst/>
                <a:latin typeface="+mn-lt"/>
                <a:ea typeface="+mn-ea"/>
                <a:cs typeface="+mn-cs"/>
              </a:rPr>
              <a:t>	2) an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file, which can be opened as a text file, that acts as a master script to the GLM model (it contains parameters for how the model should work, tells the model basic info on the lake, such as depth, latitude, time period of the simulation, etc.), and </a:t>
            </a:r>
          </a:p>
          <a:p>
            <a:pPr lvl="0"/>
            <a:r>
              <a:rPr lang="en-US" sz="1200" kern="1200" dirty="0">
                <a:solidFill>
                  <a:schemeClr val="tx1"/>
                </a:solidFill>
                <a:effectLst/>
                <a:latin typeface="+mn-lt"/>
                <a:ea typeface="+mn-ea"/>
                <a:cs typeface="+mn-cs"/>
              </a:rPr>
              <a:t>	3) any inflow/outflow CSV files that specify the temperature and flow rate of the connected streams.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purpose of today, we are only going to have an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file and met .CSV file in our directory and assume that our model lake has no inflows or outflows.</a:t>
            </a:r>
          </a:p>
        </p:txBody>
      </p:sp>
      <p:sp>
        <p:nvSpPr>
          <p:cNvPr id="4" name="Slide Number Placeholder 3"/>
          <p:cNvSpPr>
            <a:spLocks noGrp="1"/>
          </p:cNvSpPr>
          <p:nvPr>
            <p:ph type="sldNum" sz="quarter" idx="10"/>
          </p:nvPr>
        </p:nvSpPr>
        <p:spPr/>
        <p:txBody>
          <a:bodyPr/>
          <a:lstStyle/>
          <a:p>
            <a:fld id="{58020EE3-0E66-7545-AD0E-C93C74C0187D}" type="slidenum">
              <a:rPr lang="en-US" smtClean="0"/>
              <a:t>11</a:t>
            </a:fld>
            <a:endParaRPr lang="en-US"/>
          </a:p>
        </p:txBody>
      </p:sp>
    </p:spTree>
    <p:extLst>
      <p:ext uri="{BB962C8B-B14F-4D97-AF65-F5344CB8AC3E}">
        <p14:creationId xmlns:p14="http://schemas.microsoft.com/office/powerpoint/2010/main" val="3719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met file, with columns for time step, shortwave radiation, longwave radiation, air temperature, relative humidity, wind speed, rain, and snow.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met file is on an hourly time step.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 </a:t>
            </a:r>
            <a:r>
              <a:rPr lang="en-US" sz="1200" kern="1200" dirty="0" err="1">
                <a:solidFill>
                  <a:schemeClr val="tx1"/>
                </a:solidFill>
                <a:effectLst/>
                <a:latin typeface="+mn-lt"/>
                <a:ea typeface="+mn-ea"/>
                <a:cs typeface="+mn-cs"/>
              </a:rPr>
              <a:t>DateTime</a:t>
            </a:r>
            <a:r>
              <a:rPr lang="en-US" sz="1200" kern="1200" dirty="0">
                <a:solidFill>
                  <a:schemeClr val="tx1"/>
                </a:solidFill>
                <a:effectLst/>
                <a:latin typeface="+mn-lt"/>
                <a:ea typeface="+mn-ea"/>
                <a:cs typeface="+mn-cs"/>
              </a:rPr>
              <a:t> structure of the time column: GLM requires this exact format of </a:t>
            </a:r>
            <a:r>
              <a:rPr lang="en-US" sz="1200" kern="1200" dirty="0" err="1">
                <a:solidFill>
                  <a:schemeClr val="tx1"/>
                </a:solidFill>
                <a:effectLst/>
                <a:latin typeface="+mn-lt"/>
                <a:ea typeface="+mn-ea"/>
                <a:cs typeface="+mn-cs"/>
              </a:rPr>
              <a:t>YYYY</a:t>
            </a:r>
            <a:r>
              <a:rPr lang="en-US" sz="1200" kern="1200" dirty="0">
                <a:solidFill>
                  <a:schemeClr val="tx1"/>
                </a:solidFill>
                <a:effectLst/>
                <a:latin typeface="+mn-lt"/>
                <a:ea typeface="+mn-ea"/>
                <a:cs typeface="+mn-cs"/>
              </a:rPr>
              <a:t>-MM-DD </a:t>
            </a:r>
            <a:r>
              <a:rPr lang="en-US" sz="1200" kern="1200" dirty="0" err="1">
                <a:solidFill>
                  <a:schemeClr val="tx1"/>
                </a:solidFill>
                <a:effectLst/>
                <a:latin typeface="+mn-lt"/>
                <a:ea typeface="+mn-ea"/>
                <a:cs typeface="+mn-cs"/>
              </a:rPr>
              <a:t>hh:mm:ss</a:t>
            </a:r>
            <a:r>
              <a:rPr lang="en-US" sz="1200" kern="1200" dirty="0">
                <a:solidFill>
                  <a:schemeClr val="tx1"/>
                </a:solidFill>
                <a:effectLst/>
                <a:latin typeface="+mn-lt"/>
                <a:ea typeface="+mn-ea"/>
                <a:cs typeface="+mn-cs"/>
              </a:rPr>
              <a:t>. GLM also requires that the column headers are spelled exactly like what is in this file (and are capitalization-specific).</a:t>
            </a:r>
          </a:p>
        </p:txBody>
      </p:sp>
      <p:sp>
        <p:nvSpPr>
          <p:cNvPr id="4" name="Slide Number Placeholder 3"/>
          <p:cNvSpPr>
            <a:spLocks noGrp="1"/>
          </p:cNvSpPr>
          <p:nvPr>
            <p:ph type="sldNum" sz="quarter" idx="10"/>
          </p:nvPr>
        </p:nvSpPr>
        <p:spPr/>
        <p:txBody>
          <a:bodyPr/>
          <a:lstStyle/>
          <a:p>
            <a:fld id="{58020EE3-0E66-7545-AD0E-C93C74C0187D}" type="slidenum">
              <a:rPr lang="en-US" smtClean="0"/>
              <a:t>12</a:t>
            </a:fld>
            <a:endParaRPr lang="en-US"/>
          </a:p>
        </p:txBody>
      </p:sp>
    </p:spTree>
    <p:extLst>
      <p:ext uri="{BB962C8B-B14F-4D97-AF65-F5344CB8AC3E}">
        <p14:creationId xmlns:p14="http://schemas.microsoft.com/office/powerpoint/2010/main" val="269399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file, which goes through many required pieces of information, such as what the name of the lake being modeled is, its latitude/longitude, the time period being modeled, etc.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 fact: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stands for “</a:t>
            </a:r>
            <a:r>
              <a:rPr lang="en-US" sz="1200" kern="1200" dirty="0" err="1">
                <a:solidFill>
                  <a:schemeClr val="tx1"/>
                </a:solidFill>
                <a:effectLst/>
                <a:latin typeface="+mn-lt"/>
                <a:ea typeface="+mn-ea"/>
                <a:cs typeface="+mn-cs"/>
              </a:rPr>
              <a:t>namelist</a:t>
            </a:r>
            <a:r>
              <a:rPr lang="en-US" sz="1200" kern="1200" dirty="0">
                <a:solidFill>
                  <a:schemeClr val="tx1"/>
                </a:solidFill>
                <a:effectLst/>
                <a:latin typeface="+mn-lt"/>
                <a:ea typeface="+mn-ea"/>
                <a:cs typeface="+mn-cs"/>
              </a:rPr>
              <a:t>” in the Fortran programming language.</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13</a:t>
            </a:fld>
            <a:endParaRPr lang="en-US"/>
          </a:p>
        </p:txBody>
      </p:sp>
    </p:spTree>
    <p:extLst>
      <p:ext uri="{BB962C8B-B14F-4D97-AF65-F5344CB8AC3E}">
        <p14:creationId xmlns:p14="http://schemas.microsoft.com/office/powerpoint/2010/main" val="140298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run GLM in R, a programming language and statistical environment that is used for running statistics, making figures, and doing lots of different analyses.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R, you can download lots of different software ‘packages’ for different types of analyses.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benefit to R is that it is free, runs on all operating systems, and is reproducible- i.e., any code that you write can be saved and run later, and you know exactly what you did!</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14</a:t>
            </a:fld>
            <a:endParaRPr lang="en-US"/>
          </a:p>
        </p:txBody>
      </p:sp>
    </p:spTree>
    <p:extLst>
      <p:ext uri="{BB962C8B-B14F-4D97-AF65-F5344CB8AC3E}">
        <p14:creationId xmlns:p14="http://schemas.microsoft.com/office/powerpoint/2010/main" val="186856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two packages that we need to run GLM in R: </a:t>
            </a:r>
            <a:r>
              <a:rPr lang="en-US" sz="1200" kern="1200" dirty="0" err="1">
                <a:solidFill>
                  <a:schemeClr val="tx1"/>
                </a:solidFill>
                <a:effectLst/>
                <a:latin typeface="+mn-lt"/>
                <a:ea typeface="+mn-ea"/>
                <a:cs typeface="+mn-cs"/>
              </a:rPr>
              <a:t>GLMr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glmtools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GLMr</a:t>
            </a:r>
            <a:r>
              <a:rPr lang="en-US" sz="1200" kern="1200" dirty="0">
                <a:solidFill>
                  <a:schemeClr val="tx1"/>
                </a:solidFill>
                <a:effectLst/>
                <a:latin typeface="+mn-lt"/>
                <a:ea typeface="+mn-ea"/>
                <a:cs typeface="+mn-cs"/>
              </a:rPr>
              <a:t> runs the model and </a:t>
            </a:r>
            <a:r>
              <a:rPr lang="en-US" sz="1200" kern="1200" dirty="0" err="1">
                <a:solidFill>
                  <a:schemeClr val="tx1"/>
                </a:solidFill>
                <a:effectLst/>
                <a:latin typeface="+mn-lt"/>
                <a:ea typeface="+mn-ea"/>
                <a:cs typeface="+mn-cs"/>
              </a:rPr>
              <a:t>glmtools</a:t>
            </a:r>
            <a:r>
              <a:rPr lang="en-US" sz="1200" kern="1200" dirty="0">
                <a:solidFill>
                  <a:schemeClr val="tx1"/>
                </a:solidFill>
                <a:effectLst/>
                <a:latin typeface="+mn-lt"/>
                <a:ea typeface="+mn-ea"/>
                <a:cs typeface="+mn-cs"/>
              </a:rPr>
              <a:t> gives you different functions for analyzing the model.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two packages were written by Jordan Read and Luke Winslow at USGS, and can be downloaded from their </a:t>
            </a:r>
            <a:r>
              <a:rPr lang="en-US" sz="1200" kern="1200" dirty="0" err="1">
                <a:solidFill>
                  <a:schemeClr val="tx1"/>
                </a:solidFill>
                <a:effectLst/>
                <a:latin typeface="+mn-lt"/>
                <a:ea typeface="+mn-ea"/>
                <a:cs typeface="+mn-cs"/>
              </a:rPr>
              <a:t>Github</a:t>
            </a:r>
            <a:r>
              <a:rPr lang="en-US" sz="1200" kern="1200" dirty="0">
                <a:solidFill>
                  <a:schemeClr val="tx1"/>
                </a:solidFill>
                <a:effectLst/>
                <a:latin typeface="+mn-lt"/>
                <a:ea typeface="+mn-ea"/>
                <a:cs typeface="+mn-cs"/>
              </a:rPr>
              <a:t> websites.</a:t>
            </a:r>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15</a:t>
            </a:fld>
            <a:endParaRPr lang="en-US"/>
          </a:p>
        </p:txBody>
      </p:sp>
    </p:spTree>
    <p:extLst>
      <p:ext uri="{BB962C8B-B14F-4D97-AF65-F5344CB8AC3E}">
        <p14:creationId xmlns:p14="http://schemas.microsoft.com/office/powerpoint/2010/main" val="241801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through these with the students one by one: use the embedded animations to sequentially show each of the six bullet points.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importantly, the goal here is to have students develop their own hypotheses for how climate change can affect lakes, and then test their hypotheses by creating a climate scenario and forcing the lake with that scenario.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will then make mini-presentations to share their model findings with the class before learning new distributed computing technology tools to run hundreds of simulations.</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16</a:t>
            </a:fld>
            <a:endParaRPr lang="en-US"/>
          </a:p>
        </p:txBody>
      </p:sp>
    </p:spTree>
    <p:extLst>
      <p:ext uri="{BB962C8B-B14F-4D97-AF65-F5344CB8AC3E}">
        <p14:creationId xmlns:p14="http://schemas.microsoft.com/office/powerpoint/2010/main" val="3833093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Activity A, which has four objectives (have students work in pairs).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Download and extract the GLM files and R packages successfully onto your computer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Explore the example model files– challenge students to figure out where on the globe “Awesome Lake” is!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Run the model and look at the thermal output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Examine how your model output compares to the observed field data for your lake</a:t>
            </a:r>
          </a:p>
          <a:p>
            <a:pPr lvl="1"/>
            <a:endParaRPr lang="en-US" sz="1200" kern="1200" dirty="0">
              <a:solidFill>
                <a:schemeClr val="tx1"/>
              </a:solidFill>
              <a:effectLst/>
              <a:latin typeface="+mn-lt"/>
              <a:ea typeface="+mn-ea"/>
              <a:cs typeface="+mn-cs"/>
            </a:endParaRPr>
          </a:p>
          <a:p>
            <a:r>
              <a:rPr lang="en-US" dirty="0">
                <a:effectLst/>
              </a:rPr>
              <a:t>At this point, stop the PowerPoint and let the students get started on Activity A. </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17</a:t>
            </a:fld>
            <a:endParaRPr lang="en-US"/>
          </a:p>
        </p:txBody>
      </p:sp>
    </p:spTree>
    <p:extLst>
      <p:ext uri="{BB962C8B-B14F-4D97-AF65-F5344CB8AC3E}">
        <p14:creationId xmlns:p14="http://schemas.microsoft.com/office/powerpoint/2010/main" val="134354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Activity B, which has two objectives: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a climate scenario for any region and explore how it will affect lake thermal structure.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Create figures to share with the class that demonstrate the model output for the climate scenario.</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18</a:t>
            </a:fld>
            <a:endParaRPr lang="en-US"/>
          </a:p>
        </p:txBody>
      </p:sp>
    </p:spTree>
    <p:extLst>
      <p:ext uri="{BB962C8B-B14F-4D97-AF65-F5344CB8AC3E}">
        <p14:creationId xmlns:p14="http://schemas.microsoft.com/office/powerpoint/2010/main" val="39661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might find this website helpful for thinking through predicted climate change in their home region, or other areas. Note that on this second site, students will need to first enter the starting year, and press “Download map”, then the target year for their climate scenario, and press “Download map” again, then click “Calculate anomalies” to estimate the temperature offset they should use when manipulating the data file. Also note that the Climate Model Mapper represents the RCP 8.5 (comparatively high emissions) scenario.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At this point, challenge the students to directly create a hypothesis for how some component of climate change may alter lake thermal structure. This can involve how an extreme event (e.g., a tornado! Hurricane! Superstorm blizzard!) or a more gradual change (e.g., +2</a:t>
            </a:r>
            <a:r>
              <a:rPr lang="en-US" baseline="30000" dirty="0">
                <a:effectLst/>
              </a:rPr>
              <a:t>o</a:t>
            </a:r>
            <a:r>
              <a:rPr lang="en-US" dirty="0">
                <a:effectLst/>
              </a:rPr>
              <a:t>C increase of observed air temperature) affects water temperature and thermal stratification.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rPr>
              <a:t>The important take-home message here is that students need to 1) first discuss how they expect a climate scenario to affect lakes, 2) design a climate scenario to test their hypothesis, and 3) explore if the model output from their scenario supports or contradicts their hypothesis.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19</a:t>
            </a:fld>
            <a:endParaRPr lang="en-US"/>
          </a:p>
        </p:txBody>
      </p:sp>
    </p:spTree>
    <p:extLst>
      <p:ext uri="{BB962C8B-B14F-4D97-AF65-F5344CB8AC3E}">
        <p14:creationId xmlns:p14="http://schemas.microsoft.com/office/powerpoint/2010/main" val="341502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Quick road map of what will be covered in the PowerPoint</a:t>
            </a:r>
          </a:p>
        </p:txBody>
      </p:sp>
      <p:sp>
        <p:nvSpPr>
          <p:cNvPr id="4" name="Slide Number Placeholder 3"/>
          <p:cNvSpPr>
            <a:spLocks noGrp="1"/>
          </p:cNvSpPr>
          <p:nvPr>
            <p:ph type="sldNum" sz="quarter" idx="10"/>
          </p:nvPr>
        </p:nvSpPr>
        <p:spPr/>
        <p:txBody>
          <a:bodyPr/>
          <a:lstStyle/>
          <a:p>
            <a:fld id="{58020EE3-0E66-7545-AD0E-C93C74C0187D}" type="slidenum">
              <a:rPr lang="en-US" smtClean="0"/>
              <a:t>2</a:t>
            </a:fld>
            <a:endParaRPr lang="en-US"/>
          </a:p>
        </p:txBody>
      </p:sp>
    </p:spTree>
    <p:extLst>
      <p:ext uri="{BB962C8B-B14F-4D97-AF65-F5344CB8AC3E}">
        <p14:creationId xmlns:p14="http://schemas.microsoft.com/office/powerpoint/2010/main" val="243694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Activity C.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this slide, emphasize that it is feasible to manually edit a met file and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code to create one scenario, but what if you want to run hundreds of scenarios that are slightly different? (e.g., a first scenario that is +2</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 second scenario that is +2.1</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 third scenario +2.2</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not feasible to manually edit hundreds of met files, plus each of those simulations take ~5-10 minutes to run individually on your</a:t>
            </a:r>
            <a:r>
              <a:rPr lang="en-US" sz="1200" kern="1200" baseline="0" dirty="0">
                <a:solidFill>
                  <a:schemeClr val="tx1"/>
                </a:solidFill>
                <a:effectLst/>
                <a:latin typeface="+mn-lt"/>
                <a:ea typeface="+mn-ea"/>
                <a:cs typeface="+mn-cs"/>
              </a:rPr>
              <a:t> computer</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Scaling up, 100 simulations would take 500-1000 minutes (8-16 </a:t>
            </a:r>
            <a:r>
              <a:rPr lang="en-US" sz="1200" kern="1200" dirty="0" err="1">
                <a:solidFill>
                  <a:schemeClr val="tx1"/>
                </a:solidFill>
                <a:effectLst/>
                <a:latin typeface="+mn-lt"/>
                <a:ea typeface="+mn-ea"/>
                <a:cs typeface="+mn-cs"/>
              </a:rPr>
              <a:t>hrs</a:t>
            </a:r>
            <a:r>
              <a:rPr lang="en-US" sz="1200" kern="1200" dirty="0">
                <a:solidFill>
                  <a:schemeClr val="tx1"/>
                </a:solidFill>
                <a:effectLst/>
                <a:latin typeface="+mn-lt"/>
                <a:ea typeface="+mn-ea"/>
                <a:cs typeface="+mn-cs"/>
              </a:rPr>
              <a:t>); that is too long for us to efficiently evaluate model output.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need new tools and technologies to create scenarios and run lake models more efficiently. </a:t>
            </a:r>
          </a:p>
        </p:txBody>
      </p:sp>
      <p:sp>
        <p:nvSpPr>
          <p:cNvPr id="4" name="Slide Number Placeholder 3"/>
          <p:cNvSpPr>
            <a:spLocks noGrp="1"/>
          </p:cNvSpPr>
          <p:nvPr>
            <p:ph type="sldNum" sz="quarter" idx="10"/>
          </p:nvPr>
        </p:nvSpPr>
        <p:spPr/>
        <p:txBody>
          <a:bodyPr/>
          <a:lstStyle/>
          <a:p>
            <a:fld id="{58020EE3-0E66-7545-AD0E-C93C74C0187D}" type="slidenum">
              <a:rPr lang="en-US" smtClean="0"/>
              <a:t>21</a:t>
            </a:fld>
            <a:endParaRPr lang="en-US"/>
          </a:p>
        </p:txBody>
      </p:sp>
    </p:spTree>
    <p:extLst>
      <p:ext uri="{BB962C8B-B14F-4D97-AF65-F5344CB8AC3E}">
        <p14:creationId xmlns:p14="http://schemas.microsoft.com/office/powerpoint/2010/main" val="427547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remedy this problem, we are going to use a new R package called GRAPLEr that creates constant offsets (e.g., +2</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added to all observational air temperature data) for GLM met variables, submits the jobs via a web service to run on other computers (distributed computing), and then returns the model output to us. </a:t>
            </a:r>
          </a:p>
        </p:txBody>
      </p:sp>
      <p:sp>
        <p:nvSpPr>
          <p:cNvPr id="4" name="Slide Number Placeholder 3"/>
          <p:cNvSpPr>
            <a:spLocks noGrp="1"/>
          </p:cNvSpPr>
          <p:nvPr>
            <p:ph type="sldNum" sz="quarter" idx="10"/>
          </p:nvPr>
        </p:nvSpPr>
        <p:spPr/>
        <p:txBody>
          <a:bodyPr/>
          <a:lstStyle/>
          <a:p>
            <a:fld id="{58020EE3-0E66-7545-AD0E-C93C74C0187D}" type="slidenum">
              <a:rPr lang="en-US" smtClean="0"/>
              <a:t>22</a:t>
            </a:fld>
            <a:endParaRPr lang="en-US"/>
          </a:p>
        </p:txBody>
      </p:sp>
    </p:spTree>
    <p:extLst>
      <p:ext uri="{BB962C8B-B14F-4D97-AF65-F5344CB8AC3E}">
        <p14:creationId xmlns:p14="http://schemas.microsoft.com/office/powerpoint/2010/main" val="2856666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ecology students are not familiar with distributed computing, so a little background here may be helpful.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GRAPLEr Web service divides the problem into many parts, </a:t>
            </a:r>
            <a:r>
              <a:rPr lang="en-US" sz="1200" kern="1200" dirty="0" err="1">
                <a:solidFill>
                  <a:schemeClr val="tx1"/>
                </a:solidFill>
                <a:latin typeface="+mn-lt"/>
                <a:ea typeface="+mn-ea"/>
                <a:cs typeface="+mn-cs"/>
              </a:rPr>
              <a:t>HTCondor</a:t>
            </a:r>
            <a:r>
              <a:rPr lang="en-US" sz="1200" kern="1200" dirty="0">
                <a:solidFill>
                  <a:schemeClr val="tx1"/>
                </a:solidFill>
                <a:latin typeface="+mn-lt"/>
                <a:ea typeface="+mn-ea"/>
                <a:cs typeface="+mn-cs"/>
              </a:rPr>
              <a:t> (a computer job scheduler</a:t>
            </a:r>
            <a:r>
              <a:rPr lang="en-US" sz="1200" kern="1200" baseline="0" dirty="0">
                <a:solidFill>
                  <a:schemeClr val="tx1"/>
                </a:solidFill>
                <a:latin typeface="+mn-lt"/>
                <a:ea typeface="+mn-ea"/>
                <a:cs typeface="+mn-cs"/>
              </a:rPr>
              <a:t> program) </a:t>
            </a:r>
            <a:r>
              <a:rPr lang="en-US" sz="1200" kern="1200" dirty="0">
                <a:solidFill>
                  <a:schemeClr val="tx1"/>
                </a:solidFill>
                <a:latin typeface="+mn-lt"/>
                <a:ea typeface="+mn-ea"/>
                <a:cs typeface="+mn-cs"/>
              </a:rPr>
              <a:t>dispatches them to be solved by different computers, and IPOP provides the network.</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23</a:t>
            </a:fld>
            <a:endParaRPr lang="en-US"/>
          </a:p>
        </p:txBody>
      </p:sp>
    </p:spTree>
    <p:extLst>
      <p:ext uri="{BB962C8B-B14F-4D97-AF65-F5344CB8AC3E}">
        <p14:creationId xmlns:p14="http://schemas.microsoft.com/office/powerpoint/2010/main" val="786941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schematic of the workflow for one </a:t>
            </a:r>
            <a:r>
              <a:rPr lang="en-US" sz="1200" kern="1200" dirty="0" err="1">
                <a:solidFill>
                  <a:schemeClr val="tx1"/>
                </a:solidFill>
                <a:effectLst/>
                <a:latin typeface="+mn-lt"/>
                <a:ea typeface="+mn-ea"/>
                <a:cs typeface="+mn-cs"/>
              </a:rPr>
              <a:t>GLM</a:t>
            </a:r>
            <a:r>
              <a:rPr lang="en-US" sz="1200" kern="1200" dirty="0">
                <a:solidFill>
                  <a:schemeClr val="tx1"/>
                </a:solidFill>
                <a:effectLst/>
                <a:latin typeface="+mn-lt"/>
                <a:ea typeface="+mn-ea"/>
                <a:cs typeface="+mn-cs"/>
              </a:rPr>
              <a:t> simulation: you submit one </a:t>
            </a:r>
            <a:r>
              <a:rPr lang="en-US" sz="1200" kern="1200" dirty="0" err="1">
                <a:solidFill>
                  <a:schemeClr val="tx1"/>
                </a:solidFill>
                <a:effectLst/>
                <a:latin typeface="+mn-lt"/>
                <a:ea typeface="+mn-ea"/>
                <a:cs typeface="+mn-cs"/>
              </a:rPr>
              <a:t>GLM</a:t>
            </a:r>
            <a:r>
              <a:rPr lang="en-US" sz="1200" kern="1200" dirty="0">
                <a:solidFill>
                  <a:schemeClr val="tx1"/>
                </a:solidFill>
                <a:effectLst/>
                <a:latin typeface="+mn-lt"/>
                <a:ea typeface="+mn-ea"/>
                <a:cs typeface="+mn-cs"/>
              </a:rPr>
              <a:t> simulation to R on your computer, with an </a:t>
            </a:r>
            <a:r>
              <a:rPr lang="en-US" sz="1200" kern="1200" dirty="0" err="1">
                <a:solidFill>
                  <a:schemeClr val="tx1"/>
                </a:solidFill>
                <a:effectLst/>
                <a:latin typeface="+mn-lt"/>
                <a:ea typeface="+mn-ea"/>
                <a:cs typeface="+mn-cs"/>
              </a:rPr>
              <a:t>nml</a:t>
            </a:r>
            <a:r>
              <a:rPr lang="en-US" sz="1200" kern="1200" dirty="0">
                <a:solidFill>
                  <a:schemeClr val="tx1"/>
                </a:solidFill>
                <a:effectLst/>
                <a:latin typeface="+mn-lt"/>
                <a:ea typeface="+mn-ea"/>
                <a:cs typeface="+mn-cs"/>
              </a:rPr>
              <a:t> and met CSV file. R (via the </a:t>
            </a:r>
            <a:r>
              <a:rPr lang="en-US" sz="1200" kern="1200" dirty="0" err="1">
                <a:solidFill>
                  <a:schemeClr val="tx1"/>
                </a:solidFill>
                <a:effectLst/>
                <a:latin typeface="+mn-lt"/>
                <a:ea typeface="+mn-ea"/>
                <a:cs typeface="+mn-cs"/>
              </a:rPr>
              <a:t>GLMr</a:t>
            </a:r>
            <a:r>
              <a:rPr lang="en-US" sz="1200" kern="1200" dirty="0">
                <a:solidFill>
                  <a:schemeClr val="tx1"/>
                </a:solidFill>
                <a:effectLst/>
                <a:latin typeface="+mn-lt"/>
                <a:ea typeface="+mn-ea"/>
                <a:cs typeface="+mn-cs"/>
              </a:rPr>
              <a:t> package) runs the model, and then provides output that you can access via </a:t>
            </a:r>
            <a:r>
              <a:rPr lang="en-US" sz="1200" kern="1200" dirty="0" err="1">
                <a:solidFill>
                  <a:schemeClr val="tx1"/>
                </a:solidFill>
                <a:effectLst/>
                <a:latin typeface="+mn-lt"/>
                <a:ea typeface="+mn-ea"/>
                <a:cs typeface="+mn-cs"/>
              </a:rPr>
              <a:t>glmtools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24</a:t>
            </a:fld>
            <a:endParaRPr lang="en-US"/>
          </a:p>
        </p:txBody>
      </p:sp>
    </p:spTree>
    <p:extLst>
      <p:ext uri="{BB962C8B-B14F-4D97-AF65-F5344CB8AC3E}">
        <p14:creationId xmlns:p14="http://schemas.microsoft.com/office/powerpoint/2010/main" val="3078698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now scale up one simulation to many using the GRAPLEr.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GRAPLEr does three things: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creates many simulations with unique </a:t>
            </a:r>
            <a:r>
              <a:rPr lang="en-US" sz="1200" kern="1200" dirty="0" err="1">
                <a:solidFill>
                  <a:schemeClr val="tx1"/>
                </a:solidFill>
                <a:effectLst/>
                <a:latin typeface="+mn-lt"/>
                <a:ea typeface="+mn-ea"/>
                <a:cs typeface="+mn-cs"/>
              </a:rPr>
              <a:t>met_hourly</a:t>
            </a:r>
            <a:r>
              <a:rPr lang="en-US" sz="1200" kern="1200" dirty="0">
                <a:solidFill>
                  <a:schemeClr val="tx1"/>
                </a:solidFill>
                <a:effectLst/>
                <a:latin typeface="+mn-lt"/>
                <a:ea typeface="+mn-ea"/>
                <a:cs typeface="+mn-cs"/>
              </a:rPr>
              <a:t> files per your specifications,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distributes the simulations to many computers so that hundreds of runs can happen in the time it takes one on your computer, and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returns the output to you via 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figure, it shows how many hours it would take to run 100,000 jobs: 5833 hours for one human to manually configure and run the simulations</a:t>
            </a:r>
            <a:r>
              <a:rPr lang="en-US" sz="1200" kern="1200" baseline="0" dirty="0">
                <a:solidFill>
                  <a:schemeClr val="tx1"/>
                </a:solidFill>
                <a:effectLst/>
                <a:latin typeface="+mn-lt"/>
                <a:ea typeface="+mn-ea"/>
                <a:cs typeface="+mn-cs"/>
              </a:rPr>
              <a:t> individually, vs. 8 </a:t>
            </a:r>
            <a:r>
              <a:rPr lang="en-US" sz="1200" kern="1200" baseline="0" dirty="0" err="1">
                <a:solidFill>
                  <a:schemeClr val="tx1"/>
                </a:solidFill>
                <a:effectLst/>
                <a:latin typeface="+mn-lt"/>
                <a:ea typeface="+mn-ea"/>
                <a:cs typeface="+mn-cs"/>
              </a:rPr>
              <a:t>hrs</a:t>
            </a:r>
            <a:r>
              <a:rPr lang="en-US" sz="1200" kern="1200" baseline="0" dirty="0">
                <a:solidFill>
                  <a:schemeClr val="tx1"/>
                </a:solidFill>
                <a:effectLst/>
                <a:latin typeface="+mn-lt"/>
                <a:ea typeface="+mn-ea"/>
                <a:cs typeface="+mn-cs"/>
              </a:rPr>
              <a:t> for </a:t>
            </a:r>
            <a:r>
              <a:rPr lang="en-US" sz="1200" kern="1200" baseline="0" dirty="0" err="1">
                <a:solidFill>
                  <a:schemeClr val="tx1"/>
                </a:solidFill>
                <a:effectLst/>
                <a:latin typeface="+mn-lt"/>
                <a:ea typeface="+mn-ea"/>
                <a:cs typeface="+mn-cs"/>
              </a:rPr>
              <a:t>GRAPLEr</a:t>
            </a:r>
            <a:r>
              <a:rPr lang="en-US" sz="1200" kern="1200" baseline="0" dirty="0">
                <a:solidFill>
                  <a:schemeClr val="tx1"/>
                </a:solidFill>
                <a:effectLst/>
                <a:latin typeface="+mn-lt"/>
                <a:ea typeface="+mn-ea"/>
                <a:cs typeface="+mn-cs"/>
              </a:rPr>
              <a:t> (and you don’t have to do much more than press some buttons and let the computers do the work!)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25</a:t>
            </a:fld>
            <a:endParaRPr lang="en-US"/>
          </a:p>
        </p:txBody>
      </p:sp>
    </p:spTree>
    <p:extLst>
      <p:ext uri="{BB962C8B-B14F-4D97-AF65-F5344CB8AC3E}">
        <p14:creationId xmlns:p14="http://schemas.microsoft.com/office/powerpoint/2010/main" val="85692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schematic of the GRAPLEr workflow: you submit one GLM simulation to R on your computer.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GRAPLEr creates hundreds of new simulation files following your specifications (each with small tweaks in their met files), based off of that one original simulation.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GRAPLEr then distributes those hundreds of simulations to run on other computers via </a:t>
            </a:r>
            <a:r>
              <a:rPr lang="en-US" sz="1200" kern="1200" dirty="0" err="1">
                <a:solidFill>
                  <a:schemeClr val="tx1"/>
                </a:solidFill>
                <a:effectLst/>
                <a:latin typeface="+mn-lt"/>
                <a:ea typeface="+mn-ea"/>
                <a:cs typeface="+mn-cs"/>
              </a:rPr>
              <a:t>HTCondor</a:t>
            </a:r>
            <a:r>
              <a:rPr lang="en-US" sz="1200" kern="1200" baseline="0" dirty="0">
                <a:solidFill>
                  <a:schemeClr val="tx1"/>
                </a:solidFill>
                <a:effectLst/>
                <a:latin typeface="+mn-lt"/>
                <a:ea typeface="+mn-ea"/>
                <a:cs typeface="+mn-cs"/>
              </a:rPr>
              <a:t> (a computer job scheduler)</a:t>
            </a:r>
            <a:r>
              <a:rPr lang="en-US" sz="1200" kern="1200" dirty="0">
                <a:solidFill>
                  <a:schemeClr val="tx1"/>
                </a:solidFill>
                <a:effectLst/>
                <a:latin typeface="+mn-lt"/>
                <a:ea typeface="+mn-ea"/>
                <a:cs typeface="+mn-cs"/>
              </a:rPr>
              <a:t>, and returns the output to you, which you can query in R. Voila!</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26</a:t>
            </a:fld>
            <a:endParaRPr lang="en-US"/>
          </a:p>
        </p:txBody>
      </p:sp>
    </p:spTree>
    <p:extLst>
      <p:ext uri="{BB962C8B-B14F-4D97-AF65-F5344CB8AC3E}">
        <p14:creationId xmlns:p14="http://schemas.microsoft.com/office/powerpoint/2010/main" val="150001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OPTIONAL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more computer science information on how GRAPLEr works, which is not necessary to know for running the module but might be interesting for advanced students.</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27</a:t>
            </a:fld>
            <a:endParaRPr lang="en-US"/>
          </a:p>
        </p:txBody>
      </p:sp>
    </p:spTree>
    <p:extLst>
      <p:ext uri="{BB962C8B-B14F-4D97-AF65-F5344CB8AC3E}">
        <p14:creationId xmlns:p14="http://schemas.microsoft.com/office/powerpoint/2010/main" val="2648686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 the students to return to their R scripts to run the demo for Activity 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Depending </a:t>
            </a:r>
            <a:r>
              <a:rPr lang="en-US" sz="1200" kern="1200" dirty="0">
                <a:solidFill>
                  <a:schemeClr val="tx1"/>
                </a:solidFill>
                <a:effectLst/>
                <a:latin typeface="+mn-lt"/>
                <a:ea typeface="+mn-ea"/>
                <a:cs typeface="+mn-cs"/>
              </a:rPr>
              <a:t>on the amount of available time left in the teaching period, you could encourage advanced students to create their own simulation experiment beyond the demo using the GRAPLEr, which they can share with the other students, similar to Activity B.</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28</a:t>
            </a:fld>
            <a:endParaRPr lang="en-US"/>
          </a:p>
        </p:txBody>
      </p:sp>
    </p:spTree>
    <p:extLst>
      <p:ext uri="{BB962C8B-B14F-4D97-AF65-F5344CB8AC3E}">
        <p14:creationId xmlns:p14="http://schemas.microsoft.com/office/powerpoint/2010/main" val="2654009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223A8-58DE-49DC-9245-9F9544461F34}" type="slidenum">
              <a:rPr lang="en-US" smtClean="0"/>
              <a:t>29</a:t>
            </a:fld>
            <a:endParaRPr lang="en-US"/>
          </a:p>
        </p:txBody>
      </p:sp>
    </p:spTree>
    <p:extLst>
      <p:ext uri="{BB962C8B-B14F-4D97-AF65-F5344CB8AC3E}">
        <p14:creationId xmlns:p14="http://schemas.microsoft.com/office/powerpoint/2010/main" val="250560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 we want to know how climate change is affecting lakes?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there is lots of variability in how climate change is occurring globally and lakes provide critical ecosystem services for humans, so we need to explore many different climate scenarios. </a:t>
            </a:r>
          </a:p>
          <a:p>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3</a:t>
            </a:fld>
            <a:endParaRPr lang="en-US"/>
          </a:p>
        </p:txBody>
      </p:sp>
    </p:spTree>
    <p:extLst>
      <p:ext uri="{BB962C8B-B14F-4D97-AF65-F5344CB8AC3E}">
        <p14:creationId xmlns:p14="http://schemas.microsoft.com/office/powerpoint/2010/main" val="415190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Today, we are going to focus specifically on lake thermal structure.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Question to ask the students on this slide: what is lake thermal structure?</a:t>
            </a:r>
          </a:p>
        </p:txBody>
      </p:sp>
      <p:sp>
        <p:nvSpPr>
          <p:cNvPr id="4" name="Slide Number Placeholder 3"/>
          <p:cNvSpPr>
            <a:spLocks noGrp="1"/>
          </p:cNvSpPr>
          <p:nvPr>
            <p:ph type="sldNum" sz="quarter" idx="10"/>
          </p:nvPr>
        </p:nvSpPr>
        <p:spPr/>
        <p:txBody>
          <a:bodyPr/>
          <a:lstStyle/>
          <a:p>
            <a:fld id="{58020EE3-0E66-7545-AD0E-C93C74C0187D}" type="slidenum">
              <a:rPr lang="en-US" smtClean="0"/>
              <a:t>4</a:t>
            </a:fld>
            <a:endParaRPr lang="en-US"/>
          </a:p>
        </p:txBody>
      </p:sp>
    </p:spTree>
    <p:extLst>
      <p:ext uri="{BB962C8B-B14F-4D97-AF65-F5344CB8AC3E}">
        <p14:creationId xmlns:p14="http://schemas.microsoft.com/office/powerpoint/2010/main" val="263928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Here are lake temperature data from Lake Sunapee, a large dimictic lake in New Hampshire, USA, from 2012. </a:t>
            </a:r>
          </a:p>
          <a:p>
            <a:pPr lvl="0"/>
            <a:r>
              <a:rPr lang="en-US" sz="1200" kern="1200" dirty="0">
                <a:solidFill>
                  <a:schemeClr val="tx1"/>
                </a:solidFill>
                <a:effectLst/>
                <a:latin typeface="+mn-lt"/>
                <a:ea typeface="+mn-ea"/>
                <a:cs typeface="+mn-cs"/>
              </a:rPr>
              <a:t>Tell the students how time is on the x-axis, and depth is on the y-axis (from the surface to the sediments at 9 m depth), with color referring to the temperature, from cold 0</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(blue) to very warm 30</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(red). These are called heat maps or thermal plots, and we will be making lots of these figures in the module.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we say ‘lake thermal structure,’ we are referring to both the magnitude of the water temperature in the lake at multiple depths, as well as the stratification pattern.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a lake is thermally stratified, it exhibits distinct layers of water on a density gradient. In the summer, warmer water on top is less dense than colder water on bottom. Maximum density of water is at ~4</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water at 25</a:t>
            </a:r>
            <a:r>
              <a:rPr lang="en-US" sz="1200" kern="1200" baseline="300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C is substantially less dense than colder water, hence why it is at the surface of the lake.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Talk through the changes in thermal profiles over time in the context of water density differences among lakes.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Note!  We are focusing here on thermal stratification, not chemical stratification.  Density gradients due to differences in water chemistry (e.g., salinity) can be a major factor altering stratification in some lakes, but we are focusing on thermal density gradients in this module.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are now going to introduce some terminology:</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Isothermal</a:t>
            </a:r>
            <a:r>
              <a:rPr lang="en-US" sz="1200" kern="1200" dirty="0">
                <a:solidFill>
                  <a:schemeClr val="tx1"/>
                </a:solidFill>
                <a:effectLst/>
                <a:latin typeface="+mn-lt"/>
                <a:ea typeface="+mn-ea"/>
                <a:cs typeface="+mn-cs"/>
              </a:rPr>
              <a:t> means that the lake has the same temperature along the water depth profile, as indicated by the same color from the lake’s surface to the bottom at a certain point in time. When the water is isothermal, we assume that it is mixing, bringing oxygen from the surface to the sediments, and nutrients from the sediments to the surface.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epilimnion</a:t>
            </a:r>
            <a:r>
              <a:rPr lang="en-US" sz="1200" kern="1200" dirty="0">
                <a:solidFill>
                  <a:schemeClr val="tx1"/>
                </a:solidFill>
                <a:effectLst/>
                <a:latin typeface="+mn-lt"/>
                <a:ea typeface="+mn-ea"/>
                <a:cs typeface="+mn-cs"/>
              </a:rPr>
              <a:t> encompasses the zone of the lake from the surface down to the </a:t>
            </a:r>
            <a:r>
              <a:rPr lang="en-US" sz="1200" i="1" kern="1200" dirty="0">
                <a:solidFill>
                  <a:schemeClr val="tx1"/>
                </a:solidFill>
                <a:effectLst/>
                <a:latin typeface="+mn-lt"/>
                <a:ea typeface="+mn-ea"/>
                <a:cs typeface="+mn-cs"/>
              </a:rPr>
              <a:t>thermocline</a:t>
            </a:r>
            <a:r>
              <a:rPr lang="en-US" sz="1200" kern="1200" dirty="0">
                <a:solidFill>
                  <a:schemeClr val="tx1"/>
                </a:solidFill>
                <a:effectLst/>
                <a:latin typeface="+mn-lt"/>
                <a:ea typeface="+mn-ea"/>
                <a:cs typeface="+mn-cs"/>
              </a:rPr>
              <a:t>, or the depth of maximum temperature change.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hypolimnion</a:t>
            </a:r>
            <a:r>
              <a:rPr lang="en-US" sz="1200" kern="1200" dirty="0">
                <a:solidFill>
                  <a:schemeClr val="tx1"/>
                </a:solidFill>
                <a:effectLst/>
                <a:latin typeface="+mn-lt"/>
                <a:ea typeface="+mn-ea"/>
                <a:cs typeface="+mn-cs"/>
              </a:rPr>
              <a:t> is the lake zone below the thermocline. </a:t>
            </a:r>
          </a:p>
        </p:txBody>
      </p:sp>
      <p:sp>
        <p:nvSpPr>
          <p:cNvPr id="4" name="Slide Number Placeholder 3"/>
          <p:cNvSpPr>
            <a:spLocks noGrp="1"/>
          </p:cNvSpPr>
          <p:nvPr>
            <p:ph type="sldNum" sz="quarter" idx="10"/>
          </p:nvPr>
        </p:nvSpPr>
        <p:spPr/>
        <p:txBody>
          <a:bodyPr/>
          <a:lstStyle/>
          <a:p>
            <a:fld id="{58020EE3-0E66-7545-AD0E-C93C74C0187D}" type="slidenum">
              <a:rPr lang="en-US" smtClean="0"/>
              <a:t>5</a:t>
            </a:fld>
            <a:endParaRPr lang="en-US"/>
          </a:p>
        </p:txBody>
      </p:sp>
    </p:spTree>
    <p:extLst>
      <p:ext uri="{BB962C8B-B14F-4D97-AF65-F5344CB8AC3E}">
        <p14:creationId xmlns:p14="http://schemas.microsoft.com/office/powerpoint/2010/main" val="26174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Water temperature is regulated by several factors, namely, solar radiation, air temperature, wind, precipitation, and inflow/outflow streams.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of these will interact to control thermal structure. The depth of the thermocline is regulated by solar radiation and wind-driven mixing.</a:t>
            </a:r>
          </a:p>
        </p:txBody>
      </p:sp>
      <p:sp>
        <p:nvSpPr>
          <p:cNvPr id="4" name="Slide Number Placeholder 3"/>
          <p:cNvSpPr>
            <a:spLocks noGrp="1"/>
          </p:cNvSpPr>
          <p:nvPr>
            <p:ph type="sldNum" sz="quarter" idx="10"/>
          </p:nvPr>
        </p:nvSpPr>
        <p:spPr/>
        <p:txBody>
          <a:bodyPr/>
          <a:lstStyle/>
          <a:p>
            <a:fld id="{58020EE3-0E66-7545-AD0E-C93C74C0187D}" type="slidenum">
              <a:rPr lang="en-US" smtClean="0"/>
              <a:t>6</a:t>
            </a:fld>
            <a:endParaRPr lang="en-US"/>
          </a:p>
        </p:txBody>
      </p:sp>
    </p:spTree>
    <p:extLst>
      <p:ext uri="{BB962C8B-B14F-4D97-AF65-F5344CB8AC3E}">
        <p14:creationId xmlns:p14="http://schemas.microsoft.com/office/powerpoint/2010/main" val="30126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Drivers of lake thermal structure occur at both local and regional scales:</a:t>
            </a:r>
            <a:r>
              <a:rPr lang="en-US" sz="1200" kern="1200" baseline="0" dirty="0">
                <a:solidFill>
                  <a:schemeClr val="tx1"/>
                </a:solidFill>
                <a:effectLst/>
                <a:latin typeface="+mn-lt"/>
                <a:ea typeface="+mn-ea"/>
                <a:cs typeface="+mn-cs"/>
              </a:rPr>
              <a:t> e.g., the temperature of inflowing streams and groundwater is a local factor, whereas weather/climate patterns tend to be regional</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macrosystems ecology approach can be used to address ecological dynamics and feedbacks across multiple spatial and temporal scales.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case of lake thermal structure, a macrosystems approach combines high frequency sensor data and simulation models to compare the effects of local and regional drivers. </a:t>
            </a:r>
            <a:endParaRPr lang="en-US" dirty="0"/>
          </a:p>
        </p:txBody>
      </p:sp>
      <p:sp>
        <p:nvSpPr>
          <p:cNvPr id="4" name="Slide Number Placeholder 3"/>
          <p:cNvSpPr>
            <a:spLocks noGrp="1"/>
          </p:cNvSpPr>
          <p:nvPr>
            <p:ph type="sldNum" sz="quarter" idx="10"/>
          </p:nvPr>
        </p:nvSpPr>
        <p:spPr/>
        <p:txBody>
          <a:bodyPr/>
          <a:lstStyle/>
          <a:p>
            <a:fld id="{58020EE3-0E66-7545-AD0E-C93C74C0187D}" type="slidenum">
              <a:rPr lang="en-US" smtClean="0"/>
              <a:t>7</a:t>
            </a:fld>
            <a:endParaRPr lang="en-US"/>
          </a:p>
        </p:txBody>
      </p:sp>
    </p:spTree>
    <p:extLst>
      <p:ext uri="{BB962C8B-B14F-4D97-AF65-F5344CB8AC3E}">
        <p14:creationId xmlns:p14="http://schemas.microsoft.com/office/powerpoint/2010/main" val="2508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study the effects of climate change on lakes, researchers use models, because it is impossible to manipulate factors such as solar radiation and wind on real lakes at the whole-lake scale in a controlled way.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However, simulation modeling allows us to test how changes in one or more drivers alters lake structure. </a:t>
            </a:r>
          </a:p>
        </p:txBody>
      </p:sp>
      <p:sp>
        <p:nvSpPr>
          <p:cNvPr id="4" name="Slide Number Placeholder 3"/>
          <p:cNvSpPr>
            <a:spLocks noGrp="1"/>
          </p:cNvSpPr>
          <p:nvPr>
            <p:ph type="sldNum" sz="quarter" idx="10"/>
          </p:nvPr>
        </p:nvSpPr>
        <p:spPr/>
        <p:txBody>
          <a:bodyPr/>
          <a:lstStyle/>
          <a:p>
            <a:fld id="{58020EE3-0E66-7545-AD0E-C93C74C0187D}" type="slidenum">
              <a:rPr lang="en-US" smtClean="0"/>
              <a:t>8</a:t>
            </a:fld>
            <a:endParaRPr lang="en-US"/>
          </a:p>
        </p:txBody>
      </p:sp>
    </p:spTree>
    <p:extLst>
      <p:ext uri="{BB962C8B-B14F-4D97-AF65-F5344CB8AC3E}">
        <p14:creationId xmlns:p14="http://schemas.microsoft.com/office/powerpoint/2010/main" val="89847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model we are going to use is GLM (the General Lake Model), developed in 2012 as an open-source model by researchers in GLEON, the Global Lakes Ecological Observatory Network.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GLM gives us the opportunity to do climate change experiments, in which we modify different climate conditions and study their effects on the lake. </a:t>
            </a:r>
          </a:p>
        </p:txBody>
      </p:sp>
      <p:sp>
        <p:nvSpPr>
          <p:cNvPr id="4" name="Slide Number Placeholder 3"/>
          <p:cNvSpPr>
            <a:spLocks noGrp="1"/>
          </p:cNvSpPr>
          <p:nvPr>
            <p:ph type="sldNum" sz="quarter" idx="10"/>
          </p:nvPr>
        </p:nvSpPr>
        <p:spPr/>
        <p:txBody>
          <a:bodyPr/>
          <a:lstStyle/>
          <a:p>
            <a:fld id="{58020EE3-0E66-7545-AD0E-C93C74C0187D}" type="slidenum">
              <a:rPr lang="en-US" smtClean="0"/>
              <a:t>9</a:t>
            </a:fld>
            <a:endParaRPr lang="en-US"/>
          </a:p>
        </p:txBody>
      </p:sp>
    </p:spTree>
    <p:extLst>
      <p:ext uri="{BB962C8B-B14F-4D97-AF65-F5344CB8AC3E}">
        <p14:creationId xmlns:p14="http://schemas.microsoft.com/office/powerpoint/2010/main" val="228477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F94D92-C448-4579-B07F-32E6DEFE663F}" type="datetime1">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8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9F908-2237-4E06-9F65-308A0C7C8360}" type="datetime1">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37531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9C69C-A580-4E24-B56C-3104E0D70A78}" type="datetime1">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22157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Tree>
    <p:extLst>
      <p:ext uri="{BB962C8B-B14F-4D97-AF65-F5344CB8AC3E}">
        <p14:creationId xmlns:p14="http://schemas.microsoft.com/office/powerpoint/2010/main" val="27155117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700">
                <a:solidFill>
                  <a:srgbClr val="FFFFFF"/>
                </a:solidFill>
              </a:rPr>
              <a:t>Body Level One</a:t>
            </a:r>
          </a:p>
          <a:p>
            <a:pPr lvl="1">
              <a:defRPr sz="1800">
                <a:solidFill>
                  <a:srgbClr val="000000"/>
                </a:solidFill>
              </a:defRPr>
            </a:pPr>
            <a:r>
              <a:rPr sz="2700">
                <a:solidFill>
                  <a:srgbClr val="FFFFFF"/>
                </a:solidFill>
              </a:rPr>
              <a:t>Body Level Two</a:t>
            </a:r>
          </a:p>
          <a:p>
            <a:pPr lvl="2">
              <a:defRPr sz="1800">
                <a:solidFill>
                  <a:srgbClr val="000000"/>
                </a:solidFill>
              </a:defRPr>
            </a:pPr>
            <a:r>
              <a:rPr sz="2700">
                <a:solidFill>
                  <a:srgbClr val="FFFFFF"/>
                </a:solidFill>
              </a:rPr>
              <a:t>Body Level Three</a:t>
            </a:r>
          </a:p>
          <a:p>
            <a:pPr lvl="3">
              <a:defRPr sz="1800">
                <a:solidFill>
                  <a:srgbClr val="000000"/>
                </a:solidFill>
              </a:defRPr>
            </a:pPr>
            <a:r>
              <a:rPr sz="2700">
                <a:solidFill>
                  <a:srgbClr val="FFFFFF"/>
                </a:solidFill>
              </a:rPr>
              <a:t>Body Level Four</a:t>
            </a:r>
          </a:p>
          <a:p>
            <a:pPr lvl="4">
              <a:defRPr sz="1800">
                <a:solidFill>
                  <a:srgbClr val="000000"/>
                </a:solidFill>
              </a:defRPr>
            </a:pPr>
            <a:r>
              <a:rPr sz="2700">
                <a:solidFill>
                  <a:srgbClr val="FFFFFF"/>
                </a:solidFill>
              </a:rPr>
              <a:t>Body Level Five</a:t>
            </a:r>
          </a:p>
        </p:txBody>
      </p:sp>
    </p:spTree>
    <p:extLst>
      <p:ext uri="{BB962C8B-B14F-4D97-AF65-F5344CB8AC3E}">
        <p14:creationId xmlns:p14="http://schemas.microsoft.com/office/powerpoint/2010/main" val="2619594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700E8-F4C3-418D-8F0B-98F92EA7D957}" type="datetime1">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15013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B253FB-B5EE-4F6E-AEF1-5A70BE8EC8F4}" type="datetime1">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0FE8-A619-F642-9571-C47EDB9D572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9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16F7D-6513-4591-A873-8EA03FD8E2FA}" type="datetime1">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2791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FF8CE-54E3-4482-9C96-B30823D6975F}" type="datetime1">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00FE8-A619-F642-9571-C47EDB9D572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9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AB9494-44A4-4B56-9C86-DEEA67A930FA}" type="datetime1">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334116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DDFCE-9A45-4088-A795-328B2A4D0393}" type="datetime1">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164946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FF054A-2AA5-4FCC-B50D-79DF96EEDB5C}" type="datetime1">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24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15959-AF93-4A72-9756-D43DBD37659F}" type="datetime1">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0FE8-A619-F642-9571-C47EDB9D5720}" type="slidenum">
              <a:rPr lang="en-US" smtClean="0"/>
              <a:t>‹#›</a:t>
            </a:fld>
            <a:endParaRPr lang="en-US"/>
          </a:p>
        </p:txBody>
      </p:sp>
    </p:spTree>
    <p:extLst>
      <p:ext uri="{BB962C8B-B14F-4D97-AF65-F5344CB8AC3E}">
        <p14:creationId xmlns:p14="http://schemas.microsoft.com/office/powerpoint/2010/main" val="218933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10413B-1DC0-4E02-8B37-9A210213BAC0}" type="datetime1">
              <a:rPr lang="en-US" smtClean="0"/>
              <a:t>12/17/2018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200FE8-A619-F642-9571-C47EDB9D5720}" type="slidenum">
              <a:rPr lang="en-US" smtClean="0"/>
              <a:t>‹#›</a:t>
            </a:fld>
            <a:endParaRPr lang="en-US"/>
          </a:p>
        </p:txBody>
      </p:sp>
    </p:spTree>
    <p:extLst>
      <p:ext uri="{BB962C8B-B14F-4D97-AF65-F5344CB8AC3E}">
        <p14:creationId xmlns:p14="http://schemas.microsoft.com/office/powerpoint/2010/main" val="39638715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github.com/GLEON" TargetMode="External"/><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github.com/USGS-R/glmtool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limatedata.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climatemodels.uchicago.edu/map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graple.org/" TargetMode="External"/><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fif"/></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gif"/></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aed.see.uwa.edu.au/research/models/GLM/"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3450"/>
            <a:ext cx="9144000" cy="2771633"/>
          </a:xfrm>
        </p:spPr>
        <p:txBody>
          <a:bodyPr>
            <a:noAutofit/>
          </a:bodyPr>
          <a:lstStyle/>
          <a:p>
            <a:pPr algn="ctr"/>
            <a:r>
              <a:rPr lang="en-US" sz="4600" b="1" dirty="0">
                <a:latin typeface="Calibri" panose="020F0502020204030204" pitchFamily="34" charset="0"/>
              </a:rPr>
              <a:t>M</a:t>
            </a:r>
            <a:r>
              <a:rPr lang="en-US" sz="4600" b="1" cap="none" dirty="0">
                <a:latin typeface="Calibri" panose="020F0502020204030204" pitchFamily="34" charset="0"/>
              </a:rPr>
              <a:t>acrosystems</a:t>
            </a:r>
            <a:r>
              <a:rPr lang="en-US" sz="4600" b="1" dirty="0">
                <a:latin typeface="Calibri" panose="020F0502020204030204" pitchFamily="34" charset="0"/>
              </a:rPr>
              <a:t> EDDIE</a:t>
            </a:r>
            <a:r>
              <a:rPr lang="en-US" sz="4600" dirty="0">
                <a:latin typeface="Calibri" panose="020F0502020204030204" pitchFamily="34" charset="0"/>
              </a:rPr>
              <a:t>: </a:t>
            </a:r>
            <a:br>
              <a:rPr lang="en-US" sz="4600" dirty="0">
                <a:latin typeface="Calibri" panose="020F0502020204030204" pitchFamily="34" charset="0"/>
              </a:rPr>
            </a:br>
            <a:r>
              <a:rPr lang="en-US" sz="4000" b="1" cap="none" dirty="0">
                <a:latin typeface="Calibri" panose="020F0502020204030204" pitchFamily="34" charset="0"/>
              </a:rPr>
              <a:t>Climate change effects on lake temperatures</a:t>
            </a:r>
            <a:br>
              <a:rPr lang="en-US" sz="4000" dirty="0">
                <a:latin typeface="Calibri" panose="020F0502020204030204" pitchFamily="34" charset="0"/>
              </a:rPr>
            </a:br>
            <a:endParaRPr lang="en-US" sz="4000" dirty="0">
              <a:latin typeface="Calibri" panose="020F0502020204030204" pitchFamily="34" charset="0"/>
            </a:endParaRPr>
          </a:p>
        </p:txBody>
      </p:sp>
      <p:sp>
        <p:nvSpPr>
          <p:cNvPr id="3" name="Subtitle 2"/>
          <p:cNvSpPr>
            <a:spLocks noGrp="1"/>
          </p:cNvSpPr>
          <p:nvPr>
            <p:ph type="subTitle" idx="1"/>
          </p:nvPr>
        </p:nvSpPr>
        <p:spPr>
          <a:xfrm>
            <a:off x="0" y="3673313"/>
            <a:ext cx="9144000" cy="1752600"/>
          </a:xfrm>
        </p:spPr>
        <p:txBody>
          <a:bodyPr>
            <a:normAutofit/>
          </a:bodyPr>
          <a:lstStyle/>
          <a:p>
            <a:pPr algn="ctr"/>
            <a:r>
              <a:rPr lang="en-US" sz="1800" dirty="0">
                <a:solidFill>
                  <a:srgbClr val="000000"/>
                </a:solidFill>
              </a:rPr>
              <a:t>Carey, C.C., S. </a:t>
            </a:r>
            <a:r>
              <a:rPr lang="en-US" sz="1800" dirty="0" err="1">
                <a:solidFill>
                  <a:srgbClr val="000000"/>
                </a:solidFill>
              </a:rPr>
              <a:t>Aditya</a:t>
            </a:r>
            <a:r>
              <a:rPr lang="en-US" sz="1800" dirty="0">
                <a:solidFill>
                  <a:srgbClr val="000000"/>
                </a:solidFill>
              </a:rPr>
              <a:t>, K. </a:t>
            </a:r>
            <a:r>
              <a:rPr lang="en-US" sz="1800" dirty="0" err="1">
                <a:solidFill>
                  <a:srgbClr val="000000"/>
                </a:solidFill>
              </a:rPr>
              <a:t>Subratie</a:t>
            </a:r>
            <a:r>
              <a:rPr lang="en-US" sz="1800" dirty="0">
                <a:solidFill>
                  <a:srgbClr val="000000"/>
                </a:solidFill>
              </a:rPr>
              <a:t>, R. </a:t>
            </a:r>
            <a:r>
              <a:rPr lang="en-US" sz="1800" dirty="0" err="1">
                <a:solidFill>
                  <a:srgbClr val="000000"/>
                </a:solidFill>
              </a:rPr>
              <a:t>Figueiredo</a:t>
            </a:r>
            <a:r>
              <a:rPr lang="en-US" sz="1800" dirty="0">
                <a:solidFill>
                  <a:srgbClr val="000000"/>
                </a:solidFill>
              </a:rPr>
              <a:t>, and K.J. Farrell. 30 June 2017. </a:t>
            </a:r>
          </a:p>
          <a:p>
            <a:pPr algn="ctr"/>
            <a:r>
              <a:rPr lang="en-US" sz="1800" dirty="0">
                <a:solidFill>
                  <a:srgbClr val="000000"/>
                </a:solidFill>
              </a:rPr>
              <a:t>Macrosystems EDDIE: Climate Change Effects on Lake Temperatures. </a:t>
            </a:r>
          </a:p>
          <a:p>
            <a:pPr algn="ctr"/>
            <a:r>
              <a:rPr lang="en-US" sz="1800" dirty="0">
                <a:solidFill>
                  <a:srgbClr val="000000"/>
                </a:solidFill>
              </a:rPr>
              <a:t>Macrosystems EDDIE Module 1, Version 1. </a:t>
            </a:r>
          </a:p>
          <a:p>
            <a:pPr algn="ctr"/>
            <a:r>
              <a:rPr lang="en-US" sz="1600" dirty="0">
                <a:solidFill>
                  <a:srgbClr val="000000"/>
                </a:solidFill>
              </a:rPr>
              <a:t>http://module1.macrosystemseddie.org</a:t>
            </a:r>
            <a:r>
              <a:rPr lang="en-US" sz="1800" dirty="0">
                <a:solidFill>
                  <a:srgbClr val="000000"/>
                </a:solidFill>
              </a:rPr>
              <a:t> </a:t>
            </a:r>
          </a:p>
          <a:p>
            <a:pPr algn="ctr"/>
            <a:r>
              <a:rPr lang="en-US" sz="1800" dirty="0">
                <a:solidFill>
                  <a:srgbClr val="000000"/>
                </a:solidFill>
              </a:rPr>
              <a:t>Module development supported by NSF DEB 1245707, </a:t>
            </a:r>
            <a:r>
              <a:rPr lang="en-US" sz="1800" dirty="0" err="1">
                <a:solidFill>
                  <a:srgbClr val="000000"/>
                </a:solidFill>
              </a:rPr>
              <a:t>ACI</a:t>
            </a:r>
            <a:r>
              <a:rPr lang="en-US" sz="1800" dirty="0">
                <a:solidFill>
                  <a:srgbClr val="000000"/>
                </a:solidFill>
              </a:rPr>
              <a:t> 1234983, &amp; EF 1702506</a:t>
            </a:r>
          </a:p>
        </p:txBody>
      </p:sp>
      <p:grpSp>
        <p:nvGrpSpPr>
          <p:cNvPr id="10" name="Group 9">
            <a:extLst>
              <a:ext uri="{FF2B5EF4-FFF2-40B4-BE49-F238E27FC236}">
                <a16:creationId xmlns:a16="http://schemas.microsoft.com/office/drawing/2014/main" id="{16D5155E-B47F-4EF0-97C2-44B1A059D16B}"/>
              </a:ext>
            </a:extLst>
          </p:cNvPr>
          <p:cNvGrpSpPr/>
          <p:nvPr/>
        </p:nvGrpSpPr>
        <p:grpSpPr>
          <a:xfrm>
            <a:off x="120590" y="5480610"/>
            <a:ext cx="8881084" cy="1377390"/>
            <a:chOff x="120590" y="5480610"/>
            <a:chExt cx="8881084" cy="1377390"/>
          </a:xfrm>
        </p:grpSpPr>
        <p:pic>
          <p:nvPicPr>
            <p:cNvPr id="11" name="Picture 10">
              <a:extLst>
                <a:ext uri="{FF2B5EF4-FFF2-40B4-BE49-F238E27FC236}">
                  <a16:creationId xmlns:a16="http://schemas.microsoft.com/office/drawing/2014/main" id="{16BB2CD2-69B2-4DC2-957F-263464FFF5A7}"/>
                </a:ext>
              </a:extLst>
            </p:cNvPr>
            <p:cNvPicPr>
              <a:picLocks noChangeAspect="1"/>
            </p:cNvPicPr>
            <p:nvPr/>
          </p:nvPicPr>
          <p:blipFill>
            <a:blip r:embed="rId3"/>
            <a:stretch>
              <a:fillRect/>
            </a:stretch>
          </p:blipFill>
          <p:spPr>
            <a:xfrm>
              <a:off x="4137531" y="5843055"/>
              <a:ext cx="2723222" cy="731520"/>
            </a:xfrm>
            <a:prstGeom prst="rect">
              <a:avLst/>
            </a:prstGeom>
          </p:spPr>
        </p:pic>
        <p:pic>
          <p:nvPicPr>
            <p:cNvPr id="12" name="Picture 2" descr="Image result for nsf">
              <a:extLst>
                <a:ext uri="{FF2B5EF4-FFF2-40B4-BE49-F238E27FC236}">
                  <a16:creationId xmlns:a16="http://schemas.microsoft.com/office/drawing/2014/main" id="{62FCA693-B3B6-498F-8540-71814E720A1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1098" y="575161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gleon">
              <a:extLst>
                <a:ext uri="{FF2B5EF4-FFF2-40B4-BE49-F238E27FC236}">
                  <a16:creationId xmlns:a16="http://schemas.microsoft.com/office/drawing/2014/main" id="{A0C9B57A-EF19-49E6-BF10-1BCFBB965B5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93735" y="5779605"/>
              <a:ext cx="2007939" cy="858421"/>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489">
              <a:extLst>
                <a:ext uri="{FF2B5EF4-FFF2-40B4-BE49-F238E27FC236}">
                  <a16:creationId xmlns:a16="http://schemas.microsoft.com/office/drawing/2014/main" id="{8C0D87CA-1ADF-4485-A5FE-D81E4E367C0E}"/>
                </a:ext>
              </a:extLst>
            </p:cNvPr>
            <p:cNvPicPr preferRelativeResize="0">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20590" y="5480610"/>
              <a:ext cx="2893725" cy="1377390"/>
            </a:xfrm>
            <a:prstGeom prst="rect">
              <a:avLst/>
            </a:prstGeom>
            <a:noFill/>
            <a:ln>
              <a:noFill/>
            </a:ln>
          </p:spPr>
        </p:pic>
      </p:grpSp>
    </p:spTree>
    <p:extLst>
      <p:ext uri="{BB962C8B-B14F-4D97-AF65-F5344CB8AC3E}">
        <p14:creationId xmlns:p14="http://schemas.microsoft.com/office/powerpoint/2010/main" val="277688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6881" y="6510282"/>
            <a:ext cx="4037119" cy="369332"/>
          </a:xfrm>
          <a:prstGeom prst="rect">
            <a:avLst/>
          </a:prstGeom>
          <a:noFill/>
        </p:spPr>
        <p:txBody>
          <a:bodyPr wrap="square" rtlCol="0">
            <a:spAutoFit/>
          </a:bodyPr>
          <a:lstStyle/>
          <a:p>
            <a:pPr algn="r"/>
            <a:r>
              <a:rPr lang="en-US" dirty="0"/>
              <a:t>Figure: </a:t>
            </a:r>
            <a:r>
              <a:rPr lang="en-US" dirty="0" err="1"/>
              <a:t>Hipsey</a:t>
            </a:r>
            <a:r>
              <a:rPr lang="en-US" dirty="0"/>
              <a:t> et al. 2014</a:t>
            </a:r>
          </a:p>
        </p:txBody>
      </p:sp>
      <p:pic>
        <p:nvPicPr>
          <p:cNvPr id="8" name="Picture 7">
            <a:extLst>
              <a:ext uri="{FF2B5EF4-FFF2-40B4-BE49-F238E27FC236}">
                <a16:creationId xmlns:a16="http://schemas.microsoft.com/office/drawing/2014/main" id="{4C81F939-E9A7-47C0-A50C-12675890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187"/>
            <a:ext cx="9144000" cy="5294475"/>
          </a:xfrm>
          <a:prstGeom prst="rect">
            <a:avLst/>
          </a:prstGeom>
        </p:spPr>
      </p:pic>
    </p:spTree>
    <p:extLst>
      <p:ext uri="{BB962C8B-B14F-4D97-AF65-F5344CB8AC3E}">
        <p14:creationId xmlns:p14="http://schemas.microsoft.com/office/powerpoint/2010/main" val="29588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Basic structure of the model</a:t>
            </a:r>
          </a:p>
        </p:txBody>
      </p:sp>
      <p:sp>
        <p:nvSpPr>
          <p:cNvPr id="3" name="Content Placeholder 2"/>
          <p:cNvSpPr>
            <a:spLocks noGrp="1"/>
          </p:cNvSpPr>
          <p:nvPr>
            <p:ph idx="1"/>
          </p:nvPr>
        </p:nvSpPr>
        <p:spPr>
          <a:xfrm>
            <a:off x="457200" y="1600199"/>
            <a:ext cx="5438775" cy="5077047"/>
          </a:xfrm>
        </p:spPr>
        <p:txBody>
          <a:bodyPr>
            <a:normAutofit/>
          </a:bodyPr>
          <a:lstStyle/>
          <a:p>
            <a:pPr>
              <a:buFont typeface="Wingdings" panose="05000000000000000000" pitchFamily="2" charset="2"/>
              <a:buChar char="§"/>
            </a:pPr>
            <a:r>
              <a:rPr lang="en-US" dirty="0"/>
              <a:t>You need to create a new folder (directory) on your computer.</a:t>
            </a:r>
          </a:p>
          <a:p>
            <a:pPr>
              <a:buFont typeface="Wingdings" panose="05000000000000000000" pitchFamily="2" charset="2"/>
              <a:buChar char="§"/>
            </a:pPr>
            <a:r>
              <a:rPr lang="en-US" dirty="0"/>
              <a:t>Within this folder, you will have:</a:t>
            </a:r>
          </a:p>
          <a:p>
            <a:pPr marL="731520" lvl="1" indent="-457200">
              <a:buClr>
                <a:schemeClr val="tx2">
                  <a:lumMod val="75000"/>
                </a:schemeClr>
              </a:buClr>
              <a:buFont typeface="+mj-lt"/>
              <a:buAutoNum type="arabicParenR"/>
            </a:pPr>
            <a:r>
              <a:rPr lang="en-US" dirty="0"/>
              <a:t>A high-frequency meteorological CSV file (‘met file’) that forces the model </a:t>
            </a:r>
          </a:p>
          <a:p>
            <a:pPr lvl="2">
              <a:buFont typeface="Wingdings" panose="05000000000000000000" pitchFamily="2" charset="2"/>
              <a:buChar char="§"/>
            </a:pPr>
            <a:r>
              <a:rPr lang="en-US" sz="2000" dirty="0"/>
              <a:t>e.g., “met_hourly.csv”</a:t>
            </a:r>
          </a:p>
          <a:p>
            <a:pPr marL="731520" lvl="1" indent="-457200">
              <a:buClr>
                <a:schemeClr val="tx2">
                  <a:lumMod val="75000"/>
                </a:schemeClr>
              </a:buClr>
              <a:buFont typeface="+mj-lt"/>
              <a:buAutoNum type="arabicParenR"/>
            </a:pPr>
            <a:r>
              <a:rPr lang="en-US" dirty="0"/>
              <a:t>An ‘</a:t>
            </a:r>
            <a:r>
              <a:rPr lang="en-US" dirty="0" err="1"/>
              <a:t>nml</a:t>
            </a:r>
            <a:r>
              <a:rPr lang="en-US" dirty="0"/>
              <a:t>’ text file that acts as a ‘master’ script </a:t>
            </a:r>
          </a:p>
          <a:p>
            <a:pPr lvl="2">
              <a:buFont typeface="Wingdings" panose="05000000000000000000" pitchFamily="2" charset="2"/>
              <a:buChar char="§"/>
            </a:pPr>
            <a:r>
              <a:rPr lang="en-US" sz="2000" dirty="0"/>
              <a:t>glm2.nml</a:t>
            </a:r>
          </a:p>
          <a:p>
            <a:pPr marL="731520" lvl="1" indent="-457200">
              <a:buClr>
                <a:schemeClr val="tx2">
                  <a:lumMod val="75000"/>
                </a:schemeClr>
              </a:buClr>
              <a:buFont typeface="+mj-lt"/>
              <a:buAutoNum type="arabicParenR"/>
            </a:pPr>
            <a:r>
              <a:rPr lang="en-US" dirty="0"/>
              <a:t>High-frequency Inflow/outflow CSV files that specify the temperature and flow rate of connected streams</a:t>
            </a:r>
          </a:p>
          <a:p>
            <a:pPr lvl="2">
              <a:buFont typeface="Wingdings" panose="05000000000000000000" pitchFamily="2" charset="2"/>
              <a:buChar char="§"/>
            </a:pPr>
            <a:r>
              <a:rPr lang="en-US" sz="2000" dirty="0"/>
              <a:t>Today we’re studying a closed lake without inflows or outflows</a:t>
            </a:r>
          </a:p>
        </p:txBody>
      </p:sp>
      <p:pic>
        <p:nvPicPr>
          <p:cNvPr id="7170" name="Picture 2" descr="Image result for aerial lake">
            <a:extLst>
              <a:ext uri="{FF2B5EF4-FFF2-40B4-BE49-F238E27FC236}">
                <a16:creationId xmlns:a16="http://schemas.microsoft.com/office/drawing/2014/main" id="{3E505642-20D0-449E-9C82-C03E6ACCBE0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5969664" y="4038600"/>
            <a:ext cx="2955261" cy="2367909"/>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7172" name="Picture 4" descr="Image result for crater lake aerial">
            <a:extLst>
              <a:ext uri="{FF2B5EF4-FFF2-40B4-BE49-F238E27FC236}">
                <a16:creationId xmlns:a16="http://schemas.microsoft.com/office/drawing/2014/main" id="{41933249-AFA5-420B-BB8C-191E928477C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69663" y="1683644"/>
            <a:ext cx="2955261" cy="2141538"/>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94D362-5457-4263-9FD1-EC090B55E09D}"/>
              </a:ext>
            </a:extLst>
          </p:cNvPr>
          <p:cNvSpPr txBox="1"/>
          <p:nvPr/>
        </p:nvSpPr>
        <p:spPr>
          <a:xfrm>
            <a:off x="5111658" y="6431025"/>
            <a:ext cx="3813266" cy="246221"/>
          </a:xfrm>
          <a:prstGeom prst="rect">
            <a:avLst/>
          </a:prstGeom>
          <a:noFill/>
        </p:spPr>
        <p:txBody>
          <a:bodyPr wrap="square" rtlCol="0">
            <a:spAutoFit/>
          </a:bodyPr>
          <a:lstStyle/>
          <a:p>
            <a:pPr algn="r"/>
            <a:r>
              <a:rPr lang="en-US" sz="1000" dirty="0"/>
              <a:t>Images: Wikimedia commons</a:t>
            </a:r>
          </a:p>
        </p:txBody>
      </p:sp>
    </p:spTree>
    <p:extLst>
      <p:ext uri="{BB962C8B-B14F-4D97-AF65-F5344CB8AC3E}">
        <p14:creationId xmlns:p14="http://schemas.microsoft.com/office/powerpoint/2010/main" val="5139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719"/>
            <a:ext cx="8229600" cy="990600"/>
          </a:xfrm>
        </p:spPr>
        <p:txBody>
          <a:bodyPr/>
          <a:lstStyle/>
          <a:p>
            <a:r>
              <a:rPr lang="en-US" b="1" dirty="0"/>
              <a:t> Example met file</a:t>
            </a:r>
          </a:p>
        </p:txBody>
      </p:sp>
      <p:pic>
        <p:nvPicPr>
          <p:cNvPr id="7" name="Picture 6">
            <a:extLst>
              <a:ext uri="{FF2B5EF4-FFF2-40B4-BE49-F238E27FC236}">
                <a16:creationId xmlns:a16="http://schemas.microsoft.com/office/drawing/2014/main" id="{08EB7D52-F672-450F-879B-529F41655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3636"/>
            <a:ext cx="9144000" cy="5083069"/>
          </a:xfrm>
          <a:prstGeom prst="rect">
            <a:avLst/>
          </a:prstGeom>
        </p:spPr>
      </p:pic>
    </p:spTree>
    <p:extLst>
      <p:ext uri="{BB962C8B-B14F-4D97-AF65-F5344CB8AC3E}">
        <p14:creationId xmlns:p14="http://schemas.microsoft.com/office/powerpoint/2010/main" val="145906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904"/>
            <a:ext cx="8229600" cy="990600"/>
          </a:xfrm>
        </p:spPr>
        <p:txBody>
          <a:bodyPr/>
          <a:lstStyle/>
          <a:p>
            <a:r>
              <a:rPr lang="en-US" b="1" dirty="0"/>
              <a:t> Example .</a:t>
            </a:r>
            <a:r>
              <a:rPr lang="en-US" b="1" dirty="0" err="1"/>
              <a:t>nml</a:t>
            </a:r>
            <a:r>
              <a:rPr lang="en-US" b="1" dirty="0"/>
              <a:t> file</a:t>
            </a:r>
          </a:p>
        </p:txBody>
      </p:sp>
      <p:pic>
        <p:nvPicPr>
          <p:cNvPr id="10" name="Picture 9">
            <a:extLst>
              <a:ext uri="{FF2B5EF4-FFF2-40B4-BE49-F238E27FC236}">
                <a16:creationId xmlns:a16="http://schemas.microsoft.com/office/drawing/2014/main" id="{C9B0C04B-47F4-48A5-AA42-DB6B5D20C7A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702444" y="1337310"/>
            <a:ext cx="7739113" cy="5520690"/>
          </a:xfrm>
          <a:prstGeom prst="rect">
            <a:avLst/>
          </a:prstGeom>
        </p:spPr>
      </p:pic>
    </p:spTree>
    <p:extLst>
      <p:ext uri="{BB962C8B-B14F-4D97-AF65-F5344CB8AC3E}">
        <p14:creationId xmlns:p14="http://schemas.microsoft.com/office/powerpoint/2010/main" val="181624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529"/>
            <a:ext cx="9144000" cy="990600"/>
          </a:xfrm>
        </p:spPr>
        <p:txBody>
          <a:bodyPr>
            <a:normAutofit/>
          </a:bodyPr>
          <a:lstStyle/>
          <a:p>
            <a:r>
              <a:rPr lang="en-US" b="1" dirty="0"/>
              <a:t> We will run </a:t>
            </a:r>
            <a:r>
              <a:rPr lang="en-US" b="1" dirty="0" err="1"/>
              <a:t>GLM</a:t>
            </a:r>
            <a:r>
              <a:rPr lang="en-US" b="1" dirty="0"/>
              <a:t> using R</a:t>
            </a:r>
          </a:p>
        </p:txBody>
      </p:sp>
      <p:sp>
        <p:nvSpPr>
          <p:cNvPr id="3" name="Content Placeholder 2"/>
          <p:cNvSpPr>
            <a:spLocks noGrp="1"/>
          </p:cNvSpPr>
          <p:nvPr>
            <p:ph idx="1"/>
          </p:nvPr>
        </p:nvSpPr>
        <p:spPr>
          <a:xfrm>
            <a:off x="457200" y="1600200"/>
            <a:ext cx="5762625" cy="5127405"/>
          </a:xfrm>
        </p:spPr>
        <p:txBody>
          <a:bodyPr>
            <a:normAutofit/>
          </a:bodyPr>
          <a:lstStyle/>
          <a:p>
            <a:pPr>
              <a:buFont typeface="Wingdings" panose="05000000000000000000" pitchFamily="2" charset="2"/>
              <a:buChar char="§"/>
            </a:pPr>
            <a:r>
              <a:rPr lang="en-US" dirty="0"/>
              <a:t>R is a statistical environment that can run on different computer operating systems (PC, Mac, Linux)</a:t>
            </a:r>
          </a:p>
          <a:p>
            <a:pPr>
              <a:buFont typeface="Wingdings" panose="05000000000000000000" pitchFamily="2" charset="2"/>
              <a:buChar char="§"/>
            </a:pPr>
            <a:r>
              <a:rPr lang="en-US" dirty="0"/>
              <a:t>R is reproducible, free(!), and easy to download</a:t>
            </a:r>
          </a:p>
          <a:p>
            <a:pPr>
              <a:buFont typeface="Wingdings" panose="05000000000000000000" pitchFamily="2" charset="2"/>
              <a:buChar char="§"/>
            </a:pPr>
            <a:r>
              <a:rPr lang="en-US" dirty="0"/>
              <a:t>R can run stats, make figures, and do a suite of different analyses in many disciplines</a:t>
            </a:r>
          </a:p>
          <a:p>
            <a:pPr>
              <a:buFont typeface="Wingdings" panose="05000000000000000000" pitchFamily="2" charset="2"/>
              <a:buChar char="§"/>
            </a:pPr>
            <a:r>
              <a:rPr lang="en-US" dirty="0"/>
              <a:t>Many packages for R to merge with other tools (including GLM!)</a:t>
            </a:r>
          </a:p>
          <a:p>
            <a:pPr>
              <a:buFont typeface="Wingdings" panose="05000000000000000000" pitchFamily="2" charset="2"/>
              <a:buChar char="§"/>
            </a:pPr>
            <a:r>
              <a:rPr lang="en-US" dirty="0"/>
              <a:t>R is the programming language of choice for most ecologists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pic>
        <p:nvPicPr>
          <p:cNvPr id="8196" name="Picture 4" descr="Image result for R statistical">
            <a:extLst>
              <a:ext uri="{FF2B5EF4-FFF2-40B4-BE49-F238E27FC236}">
                <a16:creationId xmlns:a16="http://schemas.microsoft.com/office/drawing/2014/main" id="{7F1B8678-5AA4-44AF-9326-C79C6A4072C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77014" y="1600200"/>
            <a:ext cx="2187602"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r stats temperature plot">
            <a:extLst>
              <a:ext uri="{FF2B5EF4-FFF2-40B4-BE49-F238E27FC236}">
                <a16:creationId xmlns:a16="http://schemas.microsoft.com/office/drawing/2014/main" id="{D9291C6F-947D-42FC-BF78-484190B825F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6396714" y="3638550"/>
            <a:ext cx="2548201" cy="22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a:t>
            </a:r>
            <a:r>
              <a:rPr lang="en-US" b="1" dirty="0" err="1"/>
              <a:t>GLM</a:t>
            </a:r>
            <a:r>
              <a:rPr lang="en-US" b="1" dirty="0"/>
              <a:t>-associated R packages</a:t>
            </a:r>
          </a:p>
        </p:txBody>
      </p:sp>
      <p:sp>
        <p:nvSpPr>
          <p:cNvPr id="3" name="Content Placeholder 2"/>
          <p:cNvSpPr>
            <a:spLocks noGrp="1"/>
          </p:cNvSpPr>
          <p:nvPr>
            <p:ph idx="1"/>
          </p:nvPr>
        </p:nvSpPr>
        <p:spPr>
          <a:xfrm>
            <a:off x="457201" y="1600200"/>
            <a:ext cx="8296274" cy="4876800"/>
          </a:xfrm>
        </p:spPr>
        <p:txBody>
          <a:bodyPr/>
          <a:lstStyle/>
          <a:p>
            <a:pPr>
              <a:spcAft>
                <a:spcPts val="1200"/>
              </a:spcAft>
              <a:buFont typeface="Wingdings" panose="05000000000000000000" pitchFamily="2" charset="2"/>
              <a:buChar char="§"/>
            </a:pPr>
            <a:r>
              <a:rPr lang="en-US" b="1" dirty="0" err="1"/>
              <a:t>GLMr</a:t>
            </a:r>
            <a:r>
              <a:rPr lang="en-US" dirty="0"/>
              <a:t>: holds the current version of the GLM model and allows you to run </a:t>
            </a:r>
            <a:r>
              <a:rPr lang="en-US" dirty="0" err="1"/>
              <a:t>GLM</a:t>
            </a:r>
            <a:r>
              <a:rPr lang="en-US" dirty="0"/>
              <a:t> on any operating system</a:t>
            </a:r>
          </a:p>
          <a:p>
            <a:pPr>
              <a:spcAft>
                <a:spcPts val="1200"/>
              </a:spcAft>
              <a:buFont typeface="Wingdings" panose="05000000000000000000" pitchFamily="2" charset="2"/>
              <a:buChar char="§"/>
            </a:pPr>
            <a:r>
              <a:rPr lang="en-US" b="1" dirty="0" err="1"/>
              <a:t>glmtools</a:t>
            </a:r>
            <a:r>
              <a:rPr lang="en-US" dirty="0"/>
              <a:t>: has different functions for analyzing and plotting GLM output from </a:t>
            </a:r>
            <a:r>
              <a:rPr lang="en-US" dirty="0" err="1"/>
              <a:t>GLMr</a:t>
            </a:r>
            <a:endParaRPr lang="en-US" dirty="0"/>
          </a:p>
          <a:p>
            <a:pPr>
              <a:spcAft>
                <a:spcPts val="1200"/>
              </a:spcAft>
              <a:buFont typeface="Wingdings" panose="05000000000000000000" pitchFamily="2" charset="2"/>
              <a:buChar char="§"/>
            </a:pPr>
            <a:r>
              <a:rPr lang="en-US" dirty="0"/>
              <a:t>Developed by Jordan Read and Luke Winslow</a:t>
            </a:r>
          </a:p>
          <a:p>
            <a:pPr>
              <a:spcAft>
                <a:spcPts val="1200"/>
              </a:spcAft>
              <a:buFont typeface="Wingdings" panose="05000000000000000000" pitchFamily="2" charset="2"/>
              <a:buChar char="§"/>
            </a:pPr>
            <a:r>
              <a:rPr lang="en-US" dirty="0"/>
              <a:t>Available from: </a:t>
            </a:r>
            <a:r>
              <a:rPr lang="en-US" sz="1800" dirty="0">
                <a:hlinkClick r:id="rId3"/>
              </a:rPr>
              <a:t>https://github.com/GLEON</a:t>
            </a:r>
            <a:r>
              <a:rPr lang="en-US" sz="1800" dirty="0"/>
              <a:t> </a:t>
            </a:r>
            <a:r>
              <a:rPr lang="en-US" dirty="0"/>
              <a:t>&amp; </a:t>
            </a:r>
            <a:r>
              <a:rPr lang="en-US" sz="1800" dirty="0">
                <a:hlinkClick r:id="rId4"/>
              </a:rPr>
              <a:t>https://github.com/USGS-R/glmtools</a:t>
            </a:r>
            <a:r>
              <a:rPr lang="en-US" sz="1800" dirty="0"/>
              <a:t> </a:t>
            </a:r>
          </a:p>
        </p:txBody>
      </p:sp>
      <p:pic>
        <p:nvPicPr>
          <p:cNvPr id="9218" name="Picture 2" descr="@GLEON">
            <a:extLst>
              <a:ext uri="{FF2B5EF4-FFF2-40B4-BE49-F238E27FC236}">
                <a16:creationId xmlns:a16="http://schemas.microsoft.com/office/drawing/2014/main" id="{0FC69AAB-3BBF-422B-B990-D19344D88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4856769"/>
            <a:ext cx="19050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F2B90CB-8088-4119-A98F-178BDCA1BF0D}"/>
              </a:ext>
            </a:extLst>
          </p:cNvPr>
          <p:cNvGrpSpPr/>
          <p:nvPr/>
        </p:nvGrpSpPr>
        <p:grpSpPr>
          <a:xfrm>
            <a:off x="3245549" y="5242341"/>
            <a:ext cx="2652903" cy="1133856"/>
            <a:chOff x="3547872" y="5100447"/>
            <a:chExt cx="2652903" cy="1133856"/>
          </a:xfrm>
        </p:grpSpPr>
        <p:pic>
          <p:nvPicPr>
            <p:cNvPr id="1026" name="Picture 2" descr="Image result for glmtools">
              <a:extLst>
                <a:ext uri="{FF2B5EF4-FFF2-40B4-BE49-F238E27FC236}">
                  <a16:creationId xmlns:a16="http://schemas.microsoft.com/office/drawing/2014/main" id="{7C4538CD-BC3B-4A08-9757-12FF8AA87B3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547872" y="5100447"/>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glmtools">
              <a:extLst>
                <a:ext uri="{FF2B5EF4-FFF2-40B4-BE49-F238E27FC236}">
                  <a16:creationId xmlns:a16="http://schemas.microsoft.com/office/drawing/2014/main" id="{102D63FF-6543-4C79-B488-9BCB42D073D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066919" y="5100447"/>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grpSp>
      <p:pic>
        <p:nvPicPr>
          <p:cNvPr id="5" name="Picture 2" descr="Image result for usgs">
            <a:extLst>
              <a:ext uri="{FF2B5EF4-FFF2-40B4-BE49-F238E27FC236}">
                <a16:creationId xmlns:a16="http://schemas.microsoft.com/office/drawing/2014/main" id="{2E3F19B5-8363-4891-857B-6E5509C1C8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5859" y="4859817"/>
            <a:ext cx="1901952" cy="19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8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9144000" cy="990600"/>
          </a:xfrm>
        </p:spPr>
        <p:txBody>
          <a:bodyPr>
            <a:normAutofit/>
          </a:bodyPr>
          <a:lstStyle/>
          <a:p>
            <a:r>
              <a:rPr lang="en-US" b="1" dirty="0"/>
              <a:t> Learning objectives of today’s module</a:t>
            </a:r>
          </a:p>
        </p:txBody>
      </p:sp>
      <p:sp>
        <p:nvSpPr>
          <p:cNvPr id="3" name="Content Placeholder 2"/>
          <p:cNvSpPr>
            <a:spLocks noGrp="1"/>
          </p:cNvSpPr>
          <p:nvPr>
            <p:ph idx="1"/>
          </p:nvPr>
        </p:nvSpPr>
        <p:spPr>
          <a:xfrm>
            <a:off x="289901" y="1352550"/>
            <a:ext cx="8655653" cy="5375056"/>
          </a:xfrm>
        </p:spPr>
        <p:txBody>
          <a:bodyPr>
            <a:normAutofit/>
          </a:bodyPr>
          <a:lstStyle/>
          <a:p>
            <a:pPr lvl="0">
              <a:buFont typeface="Wingdings" panose="05000000000000000000" pitchFamily="2" charset="2"/>
              <a:buChar char="§"/>
            </a:pPr>
            <a:r>
              <a:rPr lang="en-US" sz="2200" dirty="0"/>
              <a:t>Set up and run the General Lake Model (</a:t>
            </a:r>
            <a:r>
              <a:rPr lang="en-US" sz="2200" dirty="0" err="1"/>
              <a:t>GLM</a:t>
            </a:r>
            <a:r>
              <a:rPr lang="en-US" sz="2200" dirty="0"/>
              <a:t>) in the R statistical environment to simulate lake thermal structure</a:t>
            </a:r>
          </a:p>
          <a:p>
            <a:pPr lvl="0">
              <a:buFont typeface="Wingdings" panose="05000000000000000000" pitchFamily="2" charset="2"/>
              <a:buChar char="§"/>
            </a:pPr>
            <a:r>
              <a:rPr lang="en-US" sz="2200" dirty="0"/>
              <a:t>Understand how GLM configuration files, high-frequency driver data, and output files are organized and used</a:t>
            </a:r>
          </a:p>
          <a:p>
            <a:pPr lvl="0">
              <a:buFont typeface="Wingdings" panose="05000000000000000000" pitchFamily="2" charset="2"/>
              <a:buChar char="§"/>
            </a:pPr>
            <a:r>
              <a:rPr lang="en-US" sz="2200" dirty="0"/>
              <a:t>Modify the input meteorological data for one </a:t>
            </a:r>
            <a:r>
              <a:rPr lang="en-US" sz="2200" dirty="0" err="1"/>
              <a:t>GLM</a:t>
            </a:r>
            <a:r>
              <a:rPr lang="en-US" sz="2200" dirty="0"/>
              <a:t> model to simulate the effects of different climate scenarios on lake thermal structure</a:t>
            </a:r>
          </a:p>
          <a:p>
            <a:pPr lvl="0">
              <a:buFont typeface="Wingdings" panose="05000000000000000000" pitchFamily="2" charset="2"/>
              <a:buChar char="§"/>
            </a:pPr>
            <a:r>
              <a:rPr lang="en-US" sz="2200" dirty="0"/>
              <a:t>Interpret model output from </a:t>
            </a:r>
            <a:r>
              <a:rPr lang="en-US" sz="2200" dirty="0" err="1"/>
              <a:t>GLM</a:t>
            </a:r>
            <a:r>
              <a:rPr lang="en-US" sz="2200" dirty="0"/>
              <a:t> simulations to understand how changing climate will alter lake thermal characteristics</a:t>
            </a:r>
          </a:p>
          <a:p>
            <a:pPr lvl="0">
              <a:buFont typeface="Wingdings" panose="05000000000000000000" pitchFamily="2" charset="2"/>
              <a:buChar char="§"/>
            </a:pPr>
            <a:r>
              <a:rPr lang="en-US" sz="2200" dirty="0"/>
              <a:t>Use the GRAPLEr R package to set up hundreds of model simulations that vary input meteorological data, and run those simulations using distributed computing</a:t>
            </a:r>
          </a:p>
          <a:p>
            <a:pPr lvl="0">
              <a:buFont typeface="Wingdings" panose="05000000000000000000" pitchFamily="2" charset="2"/>
              <a:buChar char="§"/>
            </a:pPr>
            <a:r>
              <a:rPr lang="en-US" sz="2200" dirty="0"/>
              <a:t>Explore the application of distributed computing for modeling climate change effects on lakes</a:t>
            </a:r>
          </a:p>
        </p:txBody>
      </p:sp>
    </p:spTree>
    <p:extLst>
      <p:ext uri="{BB962C8B-B14F-4D97-AF65-F5344CB8AC3E}">
        <p14:creationId xmlns:p14="http://schemas.microsoft.com/office/powerpoint/2010/main" val="22150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normAutofit/>
          </a:bodyPr>
          <a:lstStyle/>
          <a:p>
            <a:r>
              <a:rPr lang="en-US" b="1" dirty="0"/>
              <a:t> Activity A</a:t>
            </a:r>
          </a:p>
        </p:txBody>
      </p:sp>
      <p:sp>
        <p:nvSpPr>
          <p:cNvPr id="3" name="Content Placeholder 2"/>
          <p:cNvSpPr>
            <a:spLocks noGrp="1"/>
          </p:cNvSpPr>
          <p:nvPr>
            <p:ph idx="1"/>
          </p:nvPr>
        </p:nvSpPr>
        <p:spPr>
          <a:xfrm>
            <a:off x="457200" y="1600200"/>
            <a:ext cx="5397500" cy="4876800"/>
          </a:xfrm>
        </p:spPr>
        <p:txBody>
          <a:bodyPr>
            <a:normAutofit/>
          </a:bodyPr>
          <a:lstStyle/>
          <a:p>
            <a:pPr marL="0" indent="0">
              <a:spcBef>
                <a:spcPts val="0"/>
              </a:spcBef>
              <a:spcAft>
                <a:spcPts val="1200"/>
              </a:spcAft>
              <a:buNone/>
            </a:pPr>
            <a:r>
              <a:rPr lang="en-US" dirty="0"/>
              <a:t>With a partner (work in pairs):</a:t>
            </a:r>
          </a:p>
          <a:p>
            <a:pPr marL="457200" indent="-457200">
              <a:spcBef>
                <a:spcPts val="0"/>
              </a:spcBef>
              <a:spcAft>
                <a:spcPts val="1200"/>
              </a:spcAft>
              <a:buClr>
                <a:schemeClr val="tx2">
                  <a:lumMod val="75000"/>
                </a:schemeClr>
              </a:buClr>
              <a:buFont typeface="+mj-lt"/>
              <a:buAutoNum type="arabicParenR"/>
            </a:pPr>
            <a:r>
              <a:rPr lang="en-US" dirty="0"/>
              <a:t>Download the zipped folder of R scripts and other files to run this module. Extract to your Desktop</a:t>
            </a:r>
          </a:p>
          <a:p>
            <a:pPr marL="457200" indent="-457200">
              <a:spcBef>
                <a:spcPts val="0"/>
              </a:spcBef>
              <a:spcAft>
                <a:spcPts val="1200"/>
              </a:spcAft>
              <a:buClr>
                <a:schemeClr val="tx2">
                  <a:lumMod val="75000"/>
                </a:schemeClr>
              </a:buClr>
              <a:buFont typeface="+mj-lt"/>
              <a:buAutoNum type="arabicParenR"/>
            </a:pPr>
            <a:r>
              <a:rPr lang="en-US" dirty="0"/>
              <a:t>Download GLM files and R packages onto your computer</a:t>
            </a:r>
          </a:p>
          <a:p>
            <a:pPr marL="457200" indent="-457200">
              <a:spcBef>
                <a:spcPts val="0"/>
              </a:spcBef>
              <a:spcAft>
                <a:spcPts val="1200"/>
              </a:spcAft>
              <a:buClr>
                <a:schemeClr val="tx2">
                  <a:lumMod val="75000"/>
                </a:schemeClr>
              </a:buClr>
              <a:buFont typeface="+mj-lt"/>
              <a:buAutoNum type="arabicParenR"/>
            </a:pPr>
            <a:r>
              <a:rPr lang="en-US" dirty="0"/>
              <a:t>Run the model and look at the thermal output</a:t>
            </a:r>
          </a:p>
          <a:p>
            <a:pPr marL="457200" indent="-457200">
              <a:spcBef>
                <a:spcPts val="0"/>
              </a:spcBef>
              <a:spcAft>
                <a:spcPts val="1200"/>
              </a:spcAft>
              <a:buClr>
                <a:schemeClr val="tx2">
                  <a:lumMod val="75000"/>
                </a:schemeClr>
              </a:buClr>
              <a:buFont typeface="+mj-lt"/>
              <a:buAutoNum type="arabicParenR"/>
            </a:pPr>
            <a:r>
              <a:rPr lang="en-US" dirty="0"/>
              <a:t>Examine how your model output compares to the observed field data for your lake</a:t>
            </a:r>
          </a:p>
          <a:p>
            <a:pPr marL="0" indent="0">
              <a:buNone/>
            </a:pPr>
            <a:endParaRPr lang="en-US" dirty="0"/>
          </a:p>
        </p:txBody>
      </p:sp>
      <p:pic>
        <p:nvPicPr>
          <p:cNvPr id="6" name="Picture 5">
            <a:extLst>
              <a:ext uri="{FF2B5EF4-FFF2-40B4-BE49-F238E27FC236}">
                <a16:creationId xmlns:a16="http://schemas.microsoft.com/office/drawing/2014/main" id="{4FBF4FA1-51DD-42C5-B0B7-E1C7883E8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952" y="2533838"/>
            <a:ext cx="3619048" cy="3009524"/>
          </a:xfrm>
          <a:prstGeom prst="rect">
            <a:avLst/>
          </a:prstGeom>
        </p:spPr>
      </p:pic>
    </p:spTree>
    <p:extLst>
      <p:ext uri="{BB962C8B-B14F-4D97-AF65-F5344CB8AC3E}">
        <p14:creationId xmlns:p14="http://schemas.microsoft.com/office/powerpoint/2010/main" val="363040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71475"/>
            <a:ext cx="8229600" cy="990600"/>
          </a:xfrm>
        </p:spPr>
        <p:txBody>
          <a:bodyPr>
            <a:normAutofit/>
          </a:bodyPr>
          <a:lstStyle/>
          <a:p>
            <a:r>
              <a:rPr lang="en-US" b="1" dirty="0"/>
              <a:t> Activity B</a:t>
            </a:r>
          </a:p>
        </p:txBody>
      </p:sp>
      <p:sp>
        <p:nvSpPr>
          <p:cNvPr id="3" name="Content Placeholder 2"/>
          <p:cNvSpPr>
            <a:spLocks noGrp="1"/>
          </p:cNvSpPr>
          <p:nvPr>
            <p:ph idx="1"/>
          </p:nvPr>
        </p:nvSpPr>
        <p:spPr>
          <a:xfrm>
            <a:off x="152400" y="1600200"/>
            <a:ext cx="8864600" cy="4876800"/>
          </a:xfrm>
        </p:spPr>
        <p:txBody>
          <a:bodyPr>
            <a:normAutofit/>
          </a:bodyPr>
          <a:lstStyle/>
          <a:p>
            <a:pPr>
              <a:buFont typeface="Wingdings" panose="05000000000000000000" pitchFamily="2" charset="2"/>
              <a:buChar char="§"/>
            </a:pPr>
            <a:r>
              <a:rPr lang="en-US" dirty="0"/>
              <a:t>Develop a climate scenario for any region and explore how it will affect lake thermal structure</a:t>
            </a:r>
          </a:p>
          <a:p>
            <a:pPr lvl="1">
              <a:buFont typeface="Wingdings" panose="05000000000000000000" pitchFamily="2" charset="2"/>
              <a:buChar char="§"/>
            </a:pPr>
            <a:r>
              <a:rPr lang="en-US" sz="2200" b="1" dirty="0"/>
              <a:t>Develop a hypothesis </a:t>
            </a:r>
            <a:r>
              <a:rPr lang="en-US" sz="2200" dirty="0"/>
              <a:t>about how climate change (e.g., altered temperature) may alter lake thermal structure</a:t>
            </a:r>
          </a:p>
          <a:p>
            <a:pPr lvl="2">
              <a:buFont typeface="Wingdings" panose="05000000000000000000" pitchFamily="2" charset="2"/>
              <a:buChar char="§"/>
            </a:pPr>
            <a:r>
              <a:rPr lang="en-US" sz="2000" dirty="0"/>
              <a:t>Create a corresponding meteorological input file</a:t>
            </a:r>
          </a:p>
          <a:p>
            <a:pPr lvl="1">
              <a:buFont typeface="Wingdings" panose="05000000000000000000" pitchFamily="2" charset="2"/>
              <a:buChar char="§"/>
            </a:pPr>
            <a:r>
              <a:rPr lang="en-US" sz="2200" dirty="0"/>
              <a:t>Run your model and examine the lake’s response:</a:t>
            </a:r>
          </a:p>
          <a:p>
            <a:pPr lvl="2">
              <a:buFont typeface="Wingdings" panose="05000000000000000000" pitchFamily="2" charset="2"/>
              <a:buChar char="§"/>
            </a:pPr>
            <a:r>
              <a:rPr lang="en-US" sz="2000" dirty="0"/>
              <a:t>How does your scenario alter the temperature profile in your lake over time?</a:t>
            </a:r>
          </a:p>
          <a:p>
            <a:pPr lvl="2">
              <a:buFont typeface="Wingdings" panose="05000000000000000000" pitchFamily="2" charset="2"/>
              <a:buChar char="§"/>
            </a:pPr>
            <a:r>
              <a:rPr lang="en-US" sz="2000" dirty="0"/>
              <a:t>How does the thermocline depth change?</a:t>
            </a:r>
          </a:p>
          <a:p>
            <a:pPr lvl="2">
              <a:buFont typeface="Wingdings" panose="05000000000000000000" pitchFamily="2" charset="2"/>
              <a:buChar char="§"/>
            </a:pPr>
            <a:r>
              <a:rPr lang="en-US" sz="2000" dirty="0"/>
              <a:t>How does the timing of stratification and evaporation change?</a:t>
            </a:r>
          </a:p>
          <a:p>
            <a:pPr lvl="1">
              <a:buFont typeface="Wingdings" panose="05000000000000000000" pitchFamily="2" charset="2"/>
              <a:buChar char="§"/>
            </a:pPr>
            <a:r>
              <a:rPr lang="en-US" sz="2200" dirty="0"/>
              <a:t>Compare the modeled output to the observed data</a:t>
            </a:r>
          </a:p>
          <a:p>
            <a:pPr lvl="1">
              <a:buFont typeface="Wingdings" panose="05000000000000000000" pitchFamily="2" charset="2"/>
              <a:buChar char="§"/>
            </a:pPr>
            <a:r>
              <a:rPr lang="en-US" sz="2200" b="1" dirty="0"/>
              <a:t>Create a few figures to highlight your climate scenario and share with the class!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1020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9144000" cy="990600"/>
          </a:xfrm>
        </p:spPr>
        <p:txBody>
          <a:bodyPr>
            <a:noAutofit/>
          </a:bodyPr>
          <a:lstStyle/>
          <a:p>
            <a:r>
              <a:rPr lang="en-US" b="1" dirty="0"/>
              <a:t> Need ideas for a climate scenario?	</a:t>
            </a:r>
          </a:p>
        </p:txBody>
      </p:sp>
      <p:sp>
        <p:nvSpPr>
          <p:cNvPr id="3" name="Content Placeholder 2"/>
          <p:cNvSpPr>
            <a:spLocks noGrp="1"/>
          </p:cNvSpPr>
          <p:nvPr>
            <p:ph idx="1"/>
          </p:nvPr>
        </p:nvSpPr>
        <p:spPr>
          <a:xfrm>
            <a:off x="114300" y="1600200"/>
            <a:ext cx="9029700" cy="1957388"/>
          </a:xfrm>
        </p:spPr>
        <p:txBody>
          <a:bodyPr>
            <a:normAutofit/>
          </a:bodyPr>
          <a:lstStyle/>
          <a:p>
            <a:pPr>
              <a:buFont typeface="Wingdings" panose="05000000000000000000" pitchFamily="2" charset="2"/>
              <a:buChar char="§"/>
            </a:pPr>
            <a:r>
              <a:rPr lang="en-US" dirty="0"/>
              <a:t>Check out </a:t>
            </a:r>
            <a:r>
              <a:rPr lang="en-US" dirty="0">
                <a:hlinkClick r:id="rId3"/>
              </a:rPr>
              <a:t>climatedata.us</a:t>
            </a:r>
            <a:r>
              <a:rPr lang="en-US" dirty="0"/>
              <a:t> </a:t>
            </a:r>
          </a:p>
          <a:p>
            <a:pPr lvl="1">
              <a:buFont typeface="Wingdings" panose="05000000000000000000" pitchFamily="2" charset="2"/>
              <a:buChar char="§"/>
            </a:pPr>
            <a:r>
              <a:rPr lang="en-US" sz="2400" dirty="0"/>
              <a:t>Temperature &amp; precipitation predictions for US across the year under different emission scenarios</a:t>
            </a:r>
          </a:p>
          <a:p>
            <a:pPr lvl="1">
              <a:buFont typeface="Wingdings" panose="05000000000000000000" pitchFamily="2" charset="2"/>
              <a:buChar char="§"/>
            </a:pPr>
            <a:r>
              <a:rPr lang="en-US" sz="2400" dirty="0"/>
              <a:t>For global projections, try: </a:t>
            </a:r>
            <a:r>
              <a:rPr lang="en-US" sz="2400" dirty="0">
                <a:hlinkClick r:id="rId4"/>
              </a:rPr>
              <a:t>climatemodels.uchicago.edu/maps</a:t>
            </a:r>
            <a:endParaRPr lang="en-US" sz="2400" dirty="0"/>
          </a:p>
          <a:p>
            <a:pPr marL="274320" lvl="1" indent="0">
              <a:buNone/>
            </a:pPr>
            <a:endParaRPr lang="en-US" dirty="0"/>
          </a:p>
        </p:txBody>
      </p:sp>
      <p:pic>
        <p:nvPicPr>
          <p:cNvPr id="5" name="Picture 4">
            <a:extLst>
              <a:ext uri="{FF2B5EF4-FFF2-40B4-BE49-F238E27FC236}">
                <a16:creationId xmlns:a16="http://schemas.microsoft.com/office/drawing/2014/main" id="{676D84A4-F605-41C1-97BF-367DCB1679E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9713" y="3248731"/>
            <a:ext cx="5762625" cy="3609269"/>
          </a:xfrm>
          <a:prstGeom prst="rect">
            <a:avLst/>
          </a:prstGeom>
        </p:spPr>
      </p:pic>
      <p:sp>
        <p:nvSpPr>
          <p:cNvPr id="6" name="TextBox 5">
            <a:extLst>
              <a:ext uri="{FF2B5EF4-FFF2-40B4-BE49-F238E27FC236}">
                <a16:creationId xmlns:a16="http://schemas.microsoft.com/office/drawing/2014/main" id="{AA6AEA3F-F339-45A3-8FB7-B1C2DCB3F86A}"/>
              </a:ext>
            </a:extLst>
          </p:cNvPr>
          <p:cNvSpPr txBox="1"/>
          <p:nvPr/>
        </p:nvSpPr>
        <p:spPr>
          <a:xfrm>
            <a:off x="1509713" y="6611779"/>
            <a:ext cx="5529262" cy="246221"/>
          </a:xfrm>
          <a:prstGeom prst="rect">
            <a:avLst/>
          </a:prstGeom>
          <a:noFill/>
        </p:spPr>
        <p:txBody>
          <a:bodyPr wrap="square" rtlCol="0">
            <a:spAutoFit/>
          </a:bodyPr>
          <a:lstStyle/>
          <a:p>
            <a:pPr algn="r"/>
            <a:r>
              <a:rPr lang="en-US" sz="1000" dirty="0"/>
              <a:t>Image: climatedata.us </a:t>
            </a:r>
          </a:p>
        </p:txBody>
      </p:sp>
    </p:spTree>
    <p:extLst>
      <p:ext uri="{BB962C8B-B14F-4D97-AF65-F5344CB8AC3E}">
        <p14:creationId xmlns:p14="http://schemas.microsoft.com/office/powerpoint/2010/main" val="245832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229600" cy="990600"/>
          </a:xfrm>
        </p:spPr>
        <p:txBody>
          <a:bodyPr/>
          <a:lstStyle/>
          <a:p>
            <a:r>
              <a:rPr lang="en-US" b="1" dirty="0"/>
              <a:t> Overview of today</a:t>
            </a:r>
          </a:p>
        </p:txBody>
      </p:sp>
      <p:sp>
        <p:nvSpPr>
          <p:cNvPr id="3" name="Content Placeholder 2"/>
          <p:cNvSpPr>
            <a:spLocks noGrp="1"/>
          </p:cNvSpPr>
          <p:nvPr>
            <p:ph idx="1"/>
          </p:nvPr>
        </p:nvSpPr>
        <p:spPr/>
        <p:txBody>
          <a:bodyPr>
            <a:normAutofit/>
          </a:bodyPr>
          <a:lstStyle/>
          <a:p>
            <a:pPr>
              <a:spcAft>
                <a:spcPts val="1200"/>
              </a:spcAft>
              <a:buFont typeface="Wingdings" panose="05000000000000000000" pitchFamily="2" charset="2"/>
              <a:buChar char="§"/>
            </a:pPr>
            <a:r>
              <a:rPr lang="en-US" dirty="0"/>
              <a:t>Short overview of lake modeling and some background on the tools we will be working with</a:t>
            </a:r>
          </a:p>
          <a:p>
            <a:pPr marL="0" indent="0">
              <a:spcAft>
                <a:spcPts val="1200"/>
              </a:spcAft>
              <a:buNone/>
            </a:pPr>
            <a:endParaRPr lang="en-US" sz="1000" dirty="0"/>
          </a:p>
          <a:p>
            <a:pPr>
              <a:spcAft>
                <a:spcPts val="1200"/>
              </a:spcAft>
              <a:buFont typeface="Wingdings" panose="05000000000000000000" pitchFamily="2" charset="2"/>
              <a:buChar char="§"/>
            </a:pPr>
            <a:r>
              <a:rPr lang="en-US" b="1" dirty="0"/>
              <a:t>Activity A: </a:t>
            </a:r>
            <a:r>
              <a:rPr lang="en-US" dirty="0"/>
              <a:t>Plot water temperatures from a lake model. </a:t>
            </a:r>
          </a:p>
          <a:p>
            <a:pPr>
              <a:spcAft>
                <a:spcPts val="1200"/>
              </a:spcAft>
              <a:buFont typeface="Wingdings" panose="05000000000000000000" pitchFamily="2" charset="2"/>
              <a:buChar char="§"/>
            </a:pPr>
            <a:r>
              <a:rPr lang="en-US" b="1" dirty="0"/>
              <a:t>Activity B: </a:t>
            </a:r>
            <a:r>
              <a:rPr lang="en-US" dirty="0"/>
              <a:t>Develop a climate scenario, generate hypotheses, and model how your lake responds.</a:t>
            </a:r>
          </a:p>
          <a:p>
            <a:pPr>
              <a:spcAft>
                <a:spcPts val="1200"/>
              </a:spcAft>
              <a:buFont typeface="Wingdings" panose="05000000000000000000" pitchFamily="2" charset="2"/>
              <a:buChar char="§"/>
            </a:pPr>
            <a:r>
              <a:rPr lang="en-US" b="1" dirty="0"/>
              <a:t>Activity C: </a:t>
            </a:r>
            <a:r>
              <a:rPr lang="en-US" dirty="0"/>
              <a:t>Use distributed computing to run </a:t>
            </a:r>
            <a:r>
              <a:rPr lang="en-US" dirty="0" err="1"/>
              <a:t>100s</a:t>
            </a:r>
            <a:r>
              <a:rPr lang="en-US" dirty="0"/>
              <a:t> to </a:t>
            </a:r>
            <a:r>
              <a:rPr lang="en-US" dirty="0" err="1"/>
              <a:t>1000s</a:t>
            </a:r>
            <a:r>
              <a:rPr lang="en-US" dirty="0"/>
              <a:t> of lake model simulations.</a:t>
            </a:r>
          </a:p>
          <a:p>
            <a:endParaRPr lang="en-US" dirty="0"/>
          </a:p>
          <a:p>
            <a:endParaRPr lang="en-US" dirty="0"/>
          </a:p>
        </p:txBody>
      </p:sp>
    </p:spTree>
    <p:extLst>
      <p:ext uri="{BB962C8B-B14F-4D97-AF65-F5344CB8AC3E}">
        <p14:creationId xmlns:p14="http://schemas.microsoft.com/office/powerpoint/2010/main" val="150087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51AB-A2C8-4A0C-9FFA-8A350BAC49EE}"/>
              </a:ext>
            </a:extLst>
          </p:cNvPr>
          <p:cNvSpPr>
            <a:spLocks noGrp="1"/>
          </p:cNvSpPr>
          <p:nvPr>
            <p:ph type="title"/>
          </p:nvPr>
        </p:nvSpPr>
        <p:spPr>
          <a:xfrm>
            <a:off x="0" y="377142"/>
            <a:ext cx="8229600" cy="990600"/>
          </a:xfrm>
        </p:spPr>
        <p:txBody>
          <a:bodyPr/>
          <a:lstStyle/>
          <a:p>
            <a:r>
              <a:rPr lang="en-US" b="1" dirty="0"/>
              <a:t> Converting units?</a:t>
            </a:r>
          </a:p>
        </p:txBody>
      </p:sp>
      <p:sp>
        <p:nvSpPr>
          <p:cNvPr id="3" name="Content Placeholder 2">
            <a:extLst>
              <a:ext uri="{FF2B5EF4-FFF2-40B4-BE49-F238E27FC236}">
                <a16:creationId xmlns:a16="http://schemas.microsoft.com/office/drawing/2014/main" id="{9EA069F4-9D22-4A5B-BF05-AA4B822C5A96}"/>
              </a:ext>
            </a:extLst>
          </p:cNvPr>
          <p:cNvSpPr>
            <a:spLocks noGrp="1"/>
          </p:cNvSpPr>
          <p:nvPr>
            <p:ph idx="1"/>
          </p:nvPr>
        </p:nvSpPr>
        <p:spPr/>
        <p:txBody>
          <a:bodyPr/>
          <a:lstStyle/>
          <a:p>
            <a:pPr marL="0" indent="0">
              <a:buNone/>
            </a:pPr>
            <a:r>
              <a:rPr lang="en-US" dirty="0"/>
              <a:t>As you edit the </a:t>
            </a:r>
            <a:r>
              <a:rPr lang="en-US" dirty="0" err="1"/>
              <a:t>met_hourly</a:t>
            </a:r>
            <a:r>
              <a:rPr lang="en-US" dirty="0"/>
              <a:t> file to create your climate scenario, keep the following units in mind!</a:t>
            </a:r>
          </a:p>
          <a:p>
            <a:pPr marL="0" indent="0">
              <a:buNone/>
            </a:pPr>
            <a:endParaRPr lang="en-US" dirty="0"/>
          </a:p>
        </p:txBody>
      </p:sp>
      <p:graphicFrame>
        <p:nvGraphicFramePr>
          <p:cNvPr id="4" name="Table 3">
            <a:extLst>
              <a:ext uri="{FF2B5EF4-FFF2-40B4-BE49-F238E27FC236}">
                <a16:creationId xmlns:a16="http://schemas.microsoft.com/office/drawing/2014/main" id="{EC8E7C7A-78E7-4B23-9AC9-8B385349CAEC}"/>
              </a:ext>
            </a:extLst>
          </p:cNvPr>
          <p:cNvGraphicFramePr>
            <a:graphicFrameLocks noGrp="1"/>
          </p:cNvGraphicFramePr>
          <p:nvPr>
            <p:extLst>
              <p:ext uri="{D42A27DB-BD31-4B8C-83A1-F6EECF244321}">
                <p14:modId xmlns:p14="http://schemas.microsoft.com/office/powerpoint/2010/main" val="951242055"/>
              </p:ext>
            </p:extLst>
          </p:nvPr>
        </p:nvGraphicFramePr>
        <p:xfrm>
          <a:off x="712864" y="2555240"/>
          <a:ext cx="7718271" cy="202184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115504009"/>
                    </a:ext>
                  </a:extLst>
                </a:gridCol>
                <a:gridCol w="1630680">
                  <a:extLst>
                    <a:ext uri="{9D8B030D-6E8A-4147-A177-3AD203B41FA5}">
                      <a16:colId xmlns:a16="http://schemas.microsoft.com/office/drawing/2014/main" val="2315081336"/>
                    </a:ext>
                  </a:extLst>
                </a:gridCol>
                <a:gridCol w="1198880">
                  <a:extLst>
                    <a:ext uri="{9D8B030D-6E8A-4147-A177-3AD203B41FA5}">
                      <a16:colId xmlns:a16="http://schemas.microsoft.com/office/drawing/2014/main" val="3390099737"/>
                    </a:ext>
                  </a:extLst>
                </a:gridCol>
                <a:gridCol w="3461231">
                  <a:extLst>
                    <a:ext uri="{9D8B030D-6E8A-4147-A177-3AD203B41FA5}">
                      <a16:colId xmlns:a16="http://schemas.microsoft.com/office/drawing/2014/main" val="2902813991"/>
                    </a:ext>
                  </a:extLst>
                </a:gridCol>
              </a:tblGrid>
              <a:tr h="370840">
                <a:tc>
                  <a:txBody>
                    <a:bodyPr/>
                    <a:lstStyle/>
                    <a:p>
                      <a:pPr algn="ctr"/>
                      <a:r>
                        <a:rPr lang="en-US" dirty="0"/>
                        <a:t>Variable</a:t>
                      </a:r>
                    </a:p>
                  </a:txBody>
                  <a:tcPr/>
                </a:tc>
                <a:tc>
                  <a:txBody>
                    <a:bodyPr/>
                    <a:lstStyle/>
                    <a:p>
                      <a:pPr algn="ctr"/>
                      <a:r>
                        <a:rPr lang="en-US" dirty="0"/>
                        <a:t>Unit</a:t>
                      </a:r>
                    </a:p>
                  </a:txBody>
                  <a:tcPr/>
                </a:tc>
                <a:tc>
                  <a:txBody>
                    <a:bodyPr/>
                    <a:lstStyle/>
                    <a:p>
                      <a:pPr algn="ctr"/>
                      <a:r>
                        <a:rPr lang="en-US" dirty="0"/>
                        <a:t>Example</a:t>
                      </a:r>
                    </a:p>
                  </a:txBody>
                  <a:tcPr/>
                </a:tc>
                <a:tc>
                  <a:txBody>
                    <a:bodyPr/>
                    <a:lstStyle/>
                    <a:p>
                      <a:pPr algn="ctr"/>
                      <a:r>
                        <a:rPr lang="en-US" dirty="0"/>
                        <a:t>Conversion</a:t>
                      </a:r>
                    </a:p>
                  </a:txBody>
                  <a:tcPr/>
                </a:tc>
                <a:extLst>
                  <a:ext uri="{0D108BD9-81ED-4DB2-BD59-A6C34878D82A}">
                    <a16:rowId xmlns:a16="http://schemas.microsoft.com/office/drawing/2014/main" val="3866296257"/>
                  </a:ext>
                </a:extLst>
              </a:tr>
              <a:tr h="370840">
                <a:tc>
                  <a:txBody>
                    <a:bodyPr/>
                    <a:lstStyle/>
                    <a:p>
                      <a:r>
                        <a:rPr lang="en-US" dirty="0" err="1"/>
                        <a:t>AirTemp</a:t>
                      </a:r>
                      <a:endParaRPr lang="en-US" dirty="0"/>
                    </a:p>
                  </a:txBody>
                  <a:tcPr/>
                </a:tc>
                <a:tc>
                  <a:txBody>
                    <a:bodyPr/>
                    <a:lstStyle/>
                    <a:p>
                      <a:r>
                        <a:rPr lang="en-US" sz="1800" kern="1200" dirty="0">
                          <a:solidFill>
                            <a:schemeClr val="dk1"/>
                          </a:solidFill>
                          <a:effectLst/>
                          <a:latin typeface="+mn-lt"/>
                          <a:ea typeface="+mn-ea"/>
                          <a:cs typeface="+mn-cs"/>
                        </a:rPr>
                        <a:t>°C</a:t>
                      </a:r>
                      <a:endParaRPr lang="en-US" dirty="0"/>
                    </a:p>
                  </a:txBody>
                  <a:tcPr/>
                </a:tc>
                <a:tc>
                  <a:txBody>
                    <a:bodyPr/>
                    <a:lstStyle/>
                    <a:p>
                      <a:r>
                        <a:rPr lang="en-US" dirty="0"/>
                        <a:t>20.05</a:t>
                      </a:r>
                    </a:p>
                  </a:txBody>
                  <a:tcPr/>
                </a:tc>
                <a:tc>
                  <a:txBody>
                    <a:bodyPr/>
                    <a:lstStyle/>
                    <a:p>
                      <a:endParaRPr lang="en-US" dirty="0"/>
                    </a:p>
                  </a:txBody>
                  <a:tcPr/>
                </a:tc>
                <a:extLst>
                  <a:ext uri="{0D108BD9-81ED-4DB2-BD59-A6C34878D82A}">
                    <a16:rowId xmlns:a16="http://schemas.microsoft.com/office/drawing/2014/main" val="3766690246"/>
                  </a:ext>
                </a:extLst>
              </a:tr>
              <a:tr h="370840">
                <a:tc>
                  <a:txBody>
                    <a:bodyPr/>
                    <a:lstStyle/>
                    <a:p>
                      <a:r>
                        <a:rPr lang="en-US" dirty="0" err="1"/>
                        <a:t>WindSpeed</a:t>
                      </a:r>
                      <a:endParaRPr lang="en-US" dirty="0"/>
                    </a:p>
                  </a:txBody>
                  <a:tcPr/>
                </a:tc>
                <a:tc>
                  <a:txBody>
                    <a:bodyPr/>
                    <a:lstStyle/>
                    <a:p>
                      <a:r>
                        <a:rPr lang="en-US" dirty="0"/>
                        <a:t>meters · sec</a:t>
                      </a:r>
                      <a:r>
                        <a:rPr lang="en-US" baseline="30000" dirty="0"/>
                        <a:t>-1</a:t>
                      </a:r>
                    </a:p>
                  </a:txBody>
                  <a:tcPr/>
                </a:tc>
                <a:tc>
                  <a:txBody>
                    <a:bodyPr/>
                    <a:lstStyle/>
                    <a:p>
                      <a:r>
                        <a:rPr lang="en-US" dirty="0"/>
                        <a:t>1.87</a:t>
                      </a:r>
                    </a:p>
                  </a:txBody>
                  <a:tcPr/>
                </a:tc>
                <a:tc>
                  <a:txBody>
                    <a:bodyPr/>
                    <a:lstStyle/>
                    <a:p>
                      <a:r>
                        <a:rPr lang="en-US" dirty="0"/>
                        <a:t>To convert from miles per hour, </a:t>
                      </a:r>
                    </a:p>
                    <a:p>
                      <a:r>
                        <a:rPr lang="en-US" dirty="0"/>
                        <a:t>multiply by 0.447</a:t>
                      </a:r>
                    </a:p>
                  </a:txBody>
                  <a:tcPr/>
                </a:tc>
                <a:extLst>
                  <a:ext uri="{0D108BD9-81ED-4DB2-BD59-A6C34878D82A}">
                    <a16:rowId xmlns:a16="http://schemas.microsoft.com/office/drawing/2014/main" val="883047932"/>
                  </a:ext>
                </a:extLst>
              </a:tr>
              <a:tr h="261172">
                <a:tc>
                  <a:txBody>
                    <a:bodyPr/>
                    <a:lstStyle/>
                    <a:p>
                      <a:r>
                        <a:rPr lang="en-US" dirty="0"/>
                        <a:t>Rain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meters · day</a:t>
                      </a:r>
                      <a:r>
                        <a:rPr lang="en-US" baseline="30000" dirty="0"/>
                        <a:t>-1</a:t>
                      </a:r>
                    </a:p>
                  </a:txBody>
                  <a:tcPr/>
                </a:tc>
                <a:tc>
                  <a:txBody>
                    <a:bodyPr/>
                    <a:lstStyle/>
                    <a:p>
                      <a:r>
                        <a:rPr lang="en-US" sz="1800" kern="1200" dirty="0">
                          <a:solidFill>
                            <a:schemeClr val="dk1"/>
                          </a:solidFill>
                          <a:effectLst/>
                          <a:latin typeface="+mn-lt"/>
                          <a:ea typeface="+mn-ea"/>
                          <a:cs typeface="+mn-cs"/>
                        </a:rPr>
                        <a:t>0.000592</a:t>
                      </a:r>
                      <a:endParaRPr lang="en-US" dirty="0"/>
                    </a:p>
                  </a:txBody>
                  <a:tcPr/>
                </a:tc>
                <a:tc>
                  <a:txBody>
                    <a:bodyPr/>
                    <a:lstStyle/>
                    <a:p>
                      <a:r>
                        <a:rPr lang="en-US" dirty="0"/>
                        <a:t>To convert from inches per day, </a:t>
                      </a:r>
                    </a:p>
                    <a:p>
                      <a:r>
                        <a:rPr lang="en-US" dirty="0"/>
                        <a:t>multiply by 0.0254</a:t>
                      </a:r>
                    </a:p>
                  </a:txBody>
                  <a:tcPr/>
                </a:tc>
                <a:extLst>
                  <a:ext uri="{0D108BD9-81ED-4DB2-BD59-A6C34878D82A}">
                    <a16:rowId xmlns:a16="http://schemas.microsoft.com/office/drawing/2014/main" val="3616552554"/>
                  </a:ext>
                </a:extLst>
              </a:tr>
            </a:tbl>
          </a:graphicData>
        </a:graphic>
      </p:graphicFrame>
    </p:spTree>
    <p:extLst>
      <p:ext uri="{BB962C8B-B14F-4D97-AF65-F5344CB8AC3E}">
        <p14:creationId xmlns:p14="http://schemas.microsoft.com/office/powerpoint/2010/main" val="122444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normAutofit/>
          </a:bodyPr>
          <a:lstStyle/>
          <a:p>
            <a:r>
              <a:rPr lang="en-US" b="1" dirty="0"/>
              <a:t> Activity C</a:t>
            </a:r>
          </a:p>
        </p:txBody>
      </p:sp>
      <p:sp>
        <p:nvSpPr>
          <p:cNvPr id="3" name="Content Placeholder 2"/>
          <p:cNvSpPr>
            <a:spLocks noGrp="1"/>
          </p:cNvSpPr>
          <p:nvPr>
            <p:ph idx="1"/>
          </p:nvPr>
        </p:nvSpPr>
        <p:spPr/>
        <p:txBody>
          <a:bodyPr>
            <a:normAutofit/>
          </a:bodyPr>
          <a:lstStyle/>
          <a:p>
            <a:pPr>
              <a:spcAft>
                <a:spcPts val="1200"/>
              </a:spcAft>
              <a:buFont typeface="Wingdings" panose="05000000000000000000" pitchFamily="2" charset="2"/>
              <a:buChar char="§"/>
            </a:pPr>
            <a:r>
              <a:rPr lang="en-US" dirty="0"/>
              <a:t>How do you run 1000s of lake simulations quickly?             Is there a more efficient way to submit and analyze lots of different simulations than editing met files manually?</a:t>
            </a:r>
          </a:p>
          <a:p>
            <a:pPr>
              <a:spcAft>
                <a:spcPts val="1200"/>
              </a:spcAft>
              <a:buFont typeface="Wingdings" panose="05000000000000000000" pitchFamily="2" charset="2"/>
              <a:buChar char="§"/>
            </a:pPr>
            <a:r>
              <a:rPr lang="en-US" dirty="0"/>
              <a:t>YES! = </a:t>
            </a:r>
            <a:r>
              <a:rPr lang="en-US" dirty="0" err="1"/>
              <a:t>GRAPLEr</a:t>
            </a:r>
            <a:r>
              <a:rPr lang="en-US" dirty="0"/>
              <a:t> </a:t>
            </a:r>
          </a:p>
          <a:p>
            <a:pPr>
              <a:spcAft>
                <a:spcPts val="1200"/>
              </a:spcAft>
              <a:buFont typeface="Wingdings" panose="05000000000000000000" pitchFamily="2" charset="2"/>
              <a:buChar char="§"/>
            </a:pPr>
            <a:r>
              <a:rPr lang="en-US" dirty="0"/>
              <a:t>An R package that allows you to create 1000s of simulations, submit them to run via a suite of distributed computing tools, and then return the GLM output</a:t>
            </a:r>
          </a:p>
        </p:txBody>
      </p:sp>
    </p:spTree>
    <p:extLst>
      <p:ext uri="{BB962C8B-B14F-4D97-AF65-F5344CB8AC3E}">
        <p14:creationId xmlns:p14="http://schemas.microsoft.com/office/powerpoint/2010/main" val="41629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GRAPLEr: a new R package</a:t>
            </a:r>
          </a:p>
        </p:txBody>
      </p:sp>
      <p:sp>
        <p:nvSpPr>
          <p:cNvPr id="3" name="Content Placeholder 2"/>
          <p:cNvSpPr>
            <a:spLocks noGrp="1"/>
          </p:cNvSpPr>
          <p:nvPr>
            <p:ph idx="1"/>
          </p:nvPr>
        </p:nvSpPr>
        <p:spPr>
          <a:xfrm>
            <a:off x="457200" y="1600200"/>
            <a:ext cx="8229600" cy="4876800"/>
          </a:xfrm>
        </p:spPr>
        <p:txBody>
          <a:bodyPr>
            <a:normAutofit/>
          </a:bodyPr>
          <a:lstStyle/>
          <a:p>
            <a:pPr>
              <a:buFont typeface="Wingdings" panose="05000000000000000000" pitchFamily="2" charset="2"/>
              <a:buChar char="§"/>
            </a:pPr>
            <a:r>
              <a:rPr lang="en-US" b="1" dirty="0"/>
              <a:t>Authors</a:t>
            </a:r>
            <a:r>
              <a:rPr lang="en-US" dirty="0"/>
              <a:t>: K. </a:t>
            </a:r>
            <a:r>
              <a:rPr lang="en-US" dirty="0" err="1"/>
              <a:t>Subratie</a:t>
            </a:r>
            <a:r>
              <a:rPr lang="en-US" dirty="0"/>
              <a:t>, S. </a:t>
            </a:r>
            <a:r>
              <a:rPr lang="en-US" dirty="0" err="1"/>
              <a:t>Aditya</a:t>
            </a:r>
            <a:r>
              <a:rPr lang="en-US" dirty="0"/>
              <a:t>, S.S. </a:t>
            </a:r>
            <a:r>
              <a:rPr lang="en-US" dirty="0" err="1"/>
              <a:t>Mahesula</a:t>
            </a:r>
            <a:r>
              <a:rPr lang="en-US" dirty="0"/>
              <a:t>, R. </a:t>
            </a:r>
            <a:r>
              <a:rPr lang="en-US" dirty="0" err="1"/>
              <a:t>Figueiredo</a:t>
            </a:r>
            <a:r>
              <a:rPr lang="en-US" dirty="0"/>
              <a:t>, C.C. Carey, and P.C. Hanson</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Creates offsets for GLM met file variables (e.g., add +2</a:t>
            </a:r>
            <a:r>
              <a:rPr lang="en-US" baseline="30000" dirty="0"/>
              <a:t>o</a:t>
            </a:r>
            <a:r>
              <a:rPr lang="en-US" dirty="0"/>
              <a:t>C to all temperature values in a met file), submit the jobs via a Web service to run on other computers, and then analyze the output</a:t>
            </a:r>
          </a:p>
          <a:p>
            <a:pPr>
              <a:buFont typeface="Wingdings" panose="05000000000000000000" pitchFamily="2" charset="2"/>
              <a:buChar char="§"/>
            </a:pPr>
            <a:r>
              <a:rPr lang="en-US" dirty="0"/>
              <a:t>See: </a:t>
            </a:r>
            <a:r>
              <a:rPr lang="en-US" dirty="0">
                <a:hlinkClick r:id="rId3"/>
              </a:rPr>
              <a:t>http://graple.org/</a:t>
            </a:r>
            <a:endParaRPr lang="en-US" dirty="0"/>
          </a:p>
        </p:txBody>
      </p:sp>
      <p:grpSp>
        <p:nvGrpSpPr>
          <p:cNvPr id="5" name="Group 4">
            <a:extLst>
              <a:ext uri="{FF2B5EF4-FFF2-40B4-BE49-F238E27FC236}">
                <a16:creationId xmlns:a16="http://schemas.microsoft.com/office/drawing/2014/main" id="{58AEEFC6-B087-42A3-8D5D-0DBEB110763A}"/>
              </a:ext>
            </a:extLst>
          </p:cNvPr>
          <p:cNvGrpSpPr/>
          <p:nvPr/>
        </p:nvGrpSpPr>
        <p:grpSpPr>
          <a:xfrm>
            <a:off x="395287" y="2643187"/>
            <a:ext cx="8353426" cy="1133475"/>
            <a:chOff x="442911" y="2500312"/>
            <a:chExt cx="8353426" cy="1133475"/>
          </a:xfrm>
        </p:grpSpPr>
        <p:pic>
          <p:nvPicPr>
            <p:cNvPr id="1026" name="Picture 2" descr="Kensworth Subratie">
              <a:extLst>
                <a:ext uri="{FF2B5EF4-FFF2-40B4-BE49-F238E27FC236}">
                  <a16:creationId xmlns:a16="http://schemas.microsoft.com/office/drawing/2014/main" id="{D247A580-58A0-4FDE-A5B8-A21A956EB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1" y="2500312"/>
              <a:ext cx="1133475" cy="113347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1028" name="Picture 4" descr="Saumitra Aditya">
              <a:extLst>
                <a:ext uri="{FF2B5EF4-FFF2-40B4-BE49-F238E27FC236}">
                  <a16:creationId xmlns:a16="http://schemas.microsoft.com/office/drawing/2014/main" id="{ACE39F1E-70DD-4F7C-8535-DF601C946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901" y="2500312"/>
              <a:ext cx="1133475" cy="113347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1030" name="Picture 6" descr="Srinivas Satish Mahesula">
              <a:extLst>
                <a:ext uri="{FF2B5EF4-FFF2-40B4-BE49-F238E27FC236}">
                  <a16:creationId xmlns:a16="http://schemas.microsoft.com/office/drawing/2014/main" id="{7C9D9FAD-BEA0-4AC3-9623-AAE9596564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891" y="2500312"/>
              <a:ext cx="1133475" cy="113347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1032" name="Picture 8" descr="Renato J. Figueiredo">
              <a:extLst>
                <a:ext uri="{FF2B5EF4-FFF2-40B4-BE49-F238E27FC236}">
                  <a16:creationId xmlns:a16="http://schemas.microsoft.com/office/drawing/2014/main" id="{733261E6-EE75-4D78-98F2-0CBC0CD4EF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4881" y="2500312"/>
              <a:ext cx="1133475" cy="113347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1034" name="Picture 10" descr="Cayelan C. Carey">
              <a:extLst>
                <a:ext uri="{FF2B5EF4-FFF2-40B4-BE49-F238E27FC236}">
                  <a16:creationId xmlns:a16="http://schemas.microsoft.com/office/drawing/2014/main" id="{AFB03C34-EF9E-4EA5-AC11-A3A8347654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8871" y="2500312"/>
              <a:ext cx="1133475" cy="113347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1036" name="Picture 12" descr="Paul C. Hanson">
              <a:extLst>
                <a:ext uri="{FF2B5EF4-FFF2-40B4-BE49-F238E27FC236}">
                  <a16:creationId xmlns:a16="http://schemas.microsoft.com/office/drawing/2014/main" id="{710B126B-B4BE-4487-8F7E-2D1AF206AD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862" y="2500312"/>
              <a:ext cx="1133475" cy="1133475"/>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50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0"/>
            <a:ext cx="8229600" cy="990600"/>
          </a:xfrm>
        </p:spPr>
        <p:txBody>
          <a:bodyPr/>
          <a:lstStyle/>
          <a:p>
            <a:r>
              <a:rPr lang="en-US" b="1" dirty="0"/>
              <a:t> What is distributed computing?</a:t>
            </a:r>
          </a:p>
        </p:txBody>
      </p:sp>
      <p:sp>
        <p:nvSpPr>
          <p:cNvPr id="4" name="Content Placeholder 3">
            <a:extLst>
              <a:ext uri="{FF2B5EF4-FFF2-40B4-BE49-F238E27FC236}">
                <a16:creationId xmlns:a16="http://schemas.microsoft.com/office/drawing/2014/main" id="{141D0CBA-B61A-45E6-8C3E-DF244774B30F}"/>
              </a:ext>
            </a:extLst>
          </p:cNvPr>
          <p:cNvSpPr>
            <a:spLocks noGrp="1"/>
          </p:cNvSpPr>
          <p:nvPr>
            <p:ph idx="1"/>
          </p:nvPr>
        </p:nvSpPr>
        <p:spPr>
          <a:xfrm>
            <a:off x="755650" y="1423988"/>
            <a:ext cx="7632700" cy="1765300"/>
          </a:xfrm>
        </p:spPr>
        <p:txBody>
          <a:bodyPr/>
          <a:lstStyle/>
          <a:p>
            <a:pPr>
              <a:spcBef>
                <a:spcPts val="0"/>
              </a:spcBef>
              <a:buFont typeface="Wingdings" panose="05000000000000000000" pitchFamily="2" charset="2"/>
              <a:buChar char="§"/>
            </a:pPr>
            <a:r>
              <a:rPr lang="en-US" dirty="0"/>
              <a:t>A model of computing where multiple networked computers work together towards a single problem, dividing the problem into many parts that are solved by different computers</a:t>
            </a:r>
          </a:p>
          <a:p>
            <a:pPr>
              <a:buFont typeface="Wingdings" panose="05000000000000000000" pitchFamily="2" charset="2"/>
              <a:buChar char="§"/>
            </a:pPr>
            <a:endParaRPr lang="en-US" dirty="0"/>
          </a:p>
          <a:p>
            <a:endParaRPr lang="en-US" dirty="0"/>
          </a:p>
        </p:txBody>
      </p:sp>
      <p:pic>
        <p:nvPicPr>
          <p:cNvPr id="2054" name="Picture 6" descr="Image result for computer clipart">
            <a:extLst>
              <a:ext uri="{FF2B5EF4-FFF2-40B4-BE49-F238E27FC236}">
                <a16:creationId xmlns:a16="http://schemas.microsoft.com/office/drawing/2014/main" id="{A266A96A-0E47-4E60-B8FF-AB0953ED9529}"/>
              </a:ext>
            </a:extLst>
          </p:cNvPr>
          <p:cNvPicPr>
            <a:picLocks noChangeArrowheads="1"/>
          </p:cNvPicPr>
          <p:nvPr/>
        </p:nvPicPr>
        <p:blipFill rotWithShape="1">
          <a:blip r:embed="rId3" cstate="hqprint">
            <a:extLst>
              <a:ext uri="{28A0092B-C50C-407E-A947-70E740481C1C}">
                <a14:useLocalDpi xmlns:a14="http://schemas.microsoft.com/office/drawing/2010/main" val="0"/>
              </a:ext>
            </a:extLst>
          </a:blip>
          <a:srcRect l="-11729" t="-13122" b="-9954"/>
          <a:stretch/>
        </p:blipFill>
        <p:spPr bwMode="auto">
          <a:xfrm>
            <a:off x="1947865" y="4756152"/>
            <a:ext cx="1143000" cy="914400"/>
          </a:xfrm>
          <a:prstGeom prst="ellipse">
            <a:avLst/>
          </a:prstGeom>
          <a:noFill/>
          <a:ln w="57150">
            <a:solidFill>
              <a:srgbClr val="65F13F"/>
            </a:solidFill>
          </a:ln>
          <a:extLst>
            <a:ext uri="{909E8E84-426E-40DD-AFC4-6F175D3DCCD1}">
              <a14:hiddenFill xmlns:a14="http://schemas.microsoft.com/office/drawing/2010/main">
                <a:solidFill>
                  <a:srgbClr val="FFFFFF"/>
                </a:solidFill>
              </a14:hiddenFill>
            </a:ext>
          </a:extLst>
        </p:spPr>
      </p:pic>
      <p:pic>
        <p:nvPicPr>
          <p:cNvPr id="10" name="Picture 6" descr="Image result for computer clipart">
            <a:extLst>
              <a:ext uri="{FF2B5EF4-FFF2-40B4-BE49-F238E27FC236}">
                <a16:creationId xmlns:a16="http://schemas.microsoft.com/office/drawing/2014/main" id="{19197DE8-D650-4FEC-9B94-642D668B1D8E}"/>
              </a:ext>
            </a:extLst>
          </p:cNvPr>
          <p:cNvPicPr>
            <a:picLocks noChangeArrowheads="1"/>
          </p:cNvPicPr>
          <p:nvPr/>
        </p:nvPicPr>
        <p:blipFill rotWithShape="1">
          <a:blip r:embed="rId3" cstate="hqprint">
            <a:extLst>
              <a:ext uri="{28A0092B-C50C-407E-A947-70E740481C1C}">
                <a14:useLocalDpi xmlns:a14="http://schemas.microsoft.com/office/drawing/2010/main" val="0"/>
              </a:ext>
            </a:extLst>
          </a:blip>
          <a:srcRect l="-11729" t="-13122" b="-9954"/>
          <a:stretch/>
        </p:blipFill>
        <p:spPr bwMode="auto">
          <a:xfrm>
            <a:off x="3795714" y="5854165"/>
            <a:ext cx="1143000" cy="914400"/>
          </a:xfrm>
          <a:prstGeom prst="ellipse">
            <a:avLst/>
          </a:prstGeom>
          <a:noFill/>
          <a:ln w="57150">
            <a:solidFill>
              <a:srgbClr val="5CC9EF"/>
            </a:solidFill>
          </a:ln>
          <a:extLst>
            <a:ext uri="{909E8E84-426E-40DD-AFC4-6F175D3DCCD1}">
              <a14:hiddenFill xmlns:a14="http://schemas.microsoft.com/office/drawing/2010/main">
                <a:solidFill>
                  <a:srgbClr val="FFFFFF"/>
                </a:solidFill>
              </a14:hiddenFill>
            </a:ext>
          </a:extLst>
        </p:spPr>
      </p:pic>
      <p:pic>
        <p:nvPicPr>
          <p:cNvPr id="11" name="Picture 6" descr="Image result for computer clipart">
            <a:extLst>
              <a:ext uri="{FF2B5EF4-FFF2-40B4-BE49-F238E27FC236}">
                <a16:creationId xmlns:a16="http://schemas.microsoft.com/office/drawing/2014/main" id="{4950D812-4FD6-41A8-BB58-843D9F604A8C}"/>
              </a:ext>
            </a:extLst>
          </p:cNvPr>
          <p:cNvPicPr>
            <a:picLocks noChangeArrowheads="1"/>
          </p:cNvPicPr>
          <p:nvPr/>
        </p:nvPicPr>
        <p:blipFill rotWithShape="1">
          <a:blip r:embed="rId3" cstate="hqprint">
            <a:extLst>
              <a:ext uri="{28A0092B-C50C-407E-A947-70E740481C1C}">
                <a14:useLocalDpi xmlns:a14="http://schemas.microsoft.com/office/drawing/2010/main" val="0"/>
              </a:ext>
            </a:extLst>
          </a:blip>
          <a:srcRect l="-11729" t="-13122" b="-9954"/>
          <a:stretch/>
        </p:blipFill>
        <p:spPr bwMode="auto">
          <a:xfrm>
            <a:off x="5643565" y="4756152"/>
            <a:ext cx="1143000" cy="914400"/>
          </a:xfrm>
          <a:prstGeom prst="ellipse">
            <a:avLst/>
          </a:prstGeom>
          <a:noFill/>
          <a:ln w="57150">
            <a:solidFill>
              <a:srgbClr val="750780"/>
            </a:solidFill>
          </a:ln>
          <a:extLst>
            <a:ext uri="{909E8E84-426E-40DD-AFC4-6F175D3DCCD1}">
              <a14:hiddenFill xmlns:a14="http://schemas.microsoft.com/office/drawing/2010/main">
                <a:solidFill>
                  <a:srgbClr val="FFFFFF"/>
                </a:solidFill>
              </a14:hiddenFill>
            </a:ext>
          </a:extLst>
        </p:spPr>
      </p:pic>
      <p:pic>
        <p:nvPicPr>
          <p:cNvPr id="12" name="Picture 6" descr="Image result for computer clipart">
            <a:extLst>
              <a:ext uri="{FF2B5EF4-FFF2-40B4-BE49-F238E27FC236}">
                <a16:creationId xmlns:a16="http://schemas.microsoft.com/office/drawing/2014/main" id="{0921B812-93D6-481D-96AD-7EB6C5AAAEAB}"/>
              </a:ext>
            </a:extLst>
          </p:cNvPr>
          <p:cNvPicPr>
            <a:picLocks noChangeArrowheads="1"/>
          </p:cNvPicPr>
          <p:nvPr/>
        </p:nvPicPr>
        <p:blipFill rotWithShape="1">
          <a:blip r:embed="rId3" cstate="hqprint">
            <a:extLst>
              <a:ext uri="{28A0092B-C50C-407E-A947-70E740481C1C}">
                <a14:useLocalDpi xmlns:a14="http://schemas.microsoft.com/office/drawing/2010/main" val="0"/>
              </a:ext>
            </a:extLst>
          </a:blip>
          <a:srcRect l="-11729" t="-13122" b="-9954"/>
          <a:stretch/>
        </p:blipFill>
        <p:spPr bwMode="auto">
          <a:xfrm>
            <a:off x="4938715" y="3292476"/>
            <a:ext cx="1143000" cy="914400"/>
          </a:xfrm>
          <a:prstGeom prst="ellipse">
            <a:avLst/>
          </a:prstGeom>
          <a:noFill/>
          <a:ln w="57150">
            <a:solidFill>
              <a:srgbClr val="0229AD"/>
            </a:solidFill>
          </a:ln>
          <a:extLst>
            <a:ext uri="{909E8E84-426E-40DD-AFC4-6F175D3DCCD1}">
              <a14:hiddenFill xmlns:a14="http://schemas.microsoft.com/office/drawing/2010/main">
                <a:solidFill>
                  <a:srgbClr val="FFFFFF"/>
                </a:solidFill>
              </a14:hiddenFill>
            </a:ext>
          </a:extLst>
        </p:spPr>
      </p:pic>
      <p:pic>
        <p:nvPicPr>
          <p:cNvPr id="13" name="Picture 6" descr="Image result for computer clipart">
            <a:extLst>
              <a:ext uri="{FF2B5EF4-FFF2-40B4-BE49-F238E27FC236}">
                <a16:creationId xmlns:a16="http://schemas.microsoft.com/office/drawing/2014/main" id="{F0E4E7E9-066F-4237-A9BE-4A1BB4E73E97}"/>
              </a:ext>
            </a:extLst>
          </p:cNvPr>
          <p:cNvPicPr>
            <a:picLocks noChangeArrowheads="1"/>
          </p:cNvPicPr>
          <p:nvPr/>
        </p:nvPicPr>
        <p:blipFill rotWithShape="1">
          <a:blip r:embed="rId3" cstate="hqprint">
            <a:extLst>
              <a:ext uri="{28A0092B-C50C-407E-A947-70E740481C1C}">
                <a14:useLocalDpi xmlns:a14="http://schemas.microsoft.com/office/drawing/2010/main" val="0"/>
              </a:ext>
            </a:extLst>
          </a:blip>
          <a:srcRect l="-11729" t="-13122" b="-9954"/>
          <a:stretch/>
        </p:blipFill>
        <p:spPr bwMode="auto">
          <a:xfrm>
            <a:off x="2652715" y="3292476"/>
            <a:ext cx="1143000" cy="914400"/>
          </a:xfrm>
          <a:prstGeom prst="ellipse">
            <a:avLst/>
          </a:prstGeom>
          <a:noFill/>
          <a:ln w="57150">
            <a:solidFill>
              <a:srgbClr val="CA0F90"/>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774F8F2-C9BB-4551-A10C-7C1ED11A00F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3" y="4206876"/>
            <a:ext cx="962023" cy="1223075"/>
          </a:xfrm>
          <a:prstGeom prst="rect">
            <a:avLst/>
          </a:prstGeom>
        </p:spPr>
      </p:pic>
      <p:cxnSp>
        <p:nvCxnSpPr>
          <p:cNvPr id="18" name="Straight Arrow Connector 17">
            <a:extLst>
              <a:ext uri="{FF2B5EF4-FFF2-40B4-BE49-F238E27FC236}">
                <a16:creationId xmlns:a16="http://schemas.microsoft.com/office/drawing/2014/main" id="{EFB0AA89-9C9B-4228-8DD5-AABBD9EC590B}"/>
              </a:ext>
            </a:extLst>
          </p:cNvPr>
          <p:cNvCxnSpPr>
            <a:stCxn id="13" idx="5"/>
          </p:cNvCxnSpPr>
          <p:nvPr/>
        </p:nvCxnSpPr>
        <p:spPr>
          <a:xfrm>
            <a:off x="3628327" y="4072965"/>
            <a:ext cx="384873" cy="321235"/>
          </a:xfrm>
          <a:prstGeom prst="straightConnector1">
            <a:avLst/>
          </a:prstGeom>
          <a:ln w="28575">
            <a:solidFill>
              <a:srgbClr val="CA0F9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F31157-967D-48BC-B75D-715B2C91A92F}"/>
              </a:ext>
            </a:extLst>
          </p:cNvPr>
          <p:cNvCxnSpPr>
            <a:cxnSpLocks/>
            <a:stCxn id="2054" idx="6"/>
            <a:endCxn id="16" idx="1"/>
          </p:cNvCxnSpPr>
          <p:nvPr/>
        </p:nvCxnSpPr>
        <p:spPr>
          <a:xfrm flipV="1">
            <a:off x="3090865" y="4818414"/>
            <a:ext cx="795338" cy="394938"/>
          </a:xfrm>
          <a:prstGeom prst="straightConnector1">
            <a:avLst/>
          </a:prstGeom>
          <a:ln w="28575">
            <a:solidFill>
              <a:srgbClr val="65F13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E361C0-D10E-40DD-98E4-44E28C345169}"/>
              </a:ext>
            </a:extLst>
          </p:cNvPr>
          <p:cNvCxnSpPr>
            <a:cxnSpLocks/>
            <a:stCxn id="10" idx="0"/>
            <a:endCxn id="16" idx="2"/>
          </p:cNvCxnSpPr>
          <p:nvPr/>
        </p:nvCxnSpPr>
        <p:spPr>
          <a:xfrm flipV="1">
            <a:off x="4367214" y="5429951"/>
            <a:ext cx="1" cy="424214"/>
          </a:xfrm>
          <a:prstGeom prst="straightConnector1">
            <a:avLst/>
          </a:prstGeom>
          <a:ln w="28575">
            <a:solidFill>
              <a:srgbClr val="5CC9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061AEF-1647-4945-9374-840649727633}"/>
              </a:ext>
            </a:extLst>
          </p:cNvPr>
          <p:cNvCxnSpPr>
            <a:cxnSpLocks/>
            <a:stCxn id="16" idx="3"/>
            <a:endCxn id="11" idx="2"/>
          </p:cNvCxnSpPr>
          <p:nvPr/>
        </p:nvCxnSpPr>
        <p:spPr>
          <a:xfrm>
            <a:off x="4848226" y="4818414"/>
            <a:ext cx="795339" cy="394938"/>
          </a:xfrm>
          <a:prstGeom prst="straightConnector1">
            <a:avLst/>
          </a:prstGeom>
          <a:ln w="28575">
            <a:solidFill>
              <a:srgbClr val="75078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C3B290-DB93-4C97-8BBB-BA571F0156B0}"/>
              </a:ext>
            </a:extLst>
          </p:cNvPr>
          <p:cNvCxnSpPr>
            <a:cxnSpLocks/>
            <a:stCxn id="12" idx="3"/>
          </p:cNvCxnSpPr>
          <p:nvPr/>
        </p:nvCxnSpPr>
        <p:spPr>
          <a:xfrm flipH="1">
            <a:off x="4721230" y="4072965"/>
            <a:ext cx="384873" cy="254583"/>
          </a:xfrm>
          <a:prstGeom prst="straightConnector1">
            <a:avLst/>
          </a:prstGeom>
          <a:ln w="28575">
            <a:solidFill>
              <a:srgbClr val="0229A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9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66">
            <a:extLst>
              <a:ext uri="{FF2B5EF4-FFF2-40B4-BE49-F238E27FC236}">
                <a16:creationId xmlns:a16="http://schemas.microsoft.com/office/drawing/2014/main" id="{47363C12-0B79-4EC0-877A-DB4EEA83CC09}"/>
              </a:ext>
            </a:extLst>
          </p:cNvPr>
          <p:cNvSpPr/>
          <p:nvPr/>
        </p:nvSpPr>
        <p:spPr>
          <a:xfrm>
            <a:off x="3043267" y="5187358"/>
            <a:ext cx="1123693" cy="626121"/>
          </a:xfrm>
          <a:prstGeom prst="rect">
            <a:avLst/>
          </a:prstGeom>
          <a:ln w="12700">
            <a:miter lim="400000"/>
          </a:ln>
          <a:extLst>
            <a:ext uri="{C572A759-6A51-4108-AA02-DFA0A04FC94B}">
              <ma14:wrappingTextBoxFlag xmlns:ma14="http://schemas.microsoft.com/office/mac/drawingml/2011/main" xmlns="" val="1"/>
            </a:ext>
          </a:extLst>
        </p:spPr>
        <p:txBody>
          <a:bodyPr wrap="none" lIns="35713" tIns="35713" rIns="35713" bIns="35713" anchor="ctr">
            <a:spAutoFit/>
          </a:bodyPr>
          <a:lstStyle>
            <a:lvl1pPr>
              <a:defRPr sz="2800">
                <a:solidFill>
                  <a:srgbClr val="7BDB45"/>
                </a:solidFill>
              </a:defRPr>
            </a:lvl1pPr>
          </a:lstStyle>
          <a:p>
            <a:pPr lvl="0" algn="ctr">
              <a:defRPr sz="1800">
                <a:solidFill>
                  <a:srgbClr val="000000"/>
                </a:solidFill>
              </a:defRPr>
            </a:pPr>
            <a:r>
              <a:rPr lang="en-US" sz="1800" dirty="0"/>
              <a:t>Load files </a:t>
            </a:r>
          </a:p>
          <a:p>
            <a:pPr lvl="0" algn="ctr">
              <a:defRPr sz="1800">
                <a:solidFill>
                  <a:srgbClr val="000000"/>
                </a:solidFill>
              </a:defRPr>
            </a:pPr>
            <a:r>
              <a:rPr lang="en-US" sz="1800" dirty="0"/>
              <a:t>using R</a:t>
            </a:r>
            <a:endParaRPr sz="1800" dirty="0"/>
          </a:p>
        </p:txBody>
      </p:sp>
      <p:sp>
        <p:nvSpPr>
          <p:cNvPr id="66" name="Shape 66"/>
          <p:cNvSpPr/>
          <p:nvPr/>
        </p:nvSpPr>
        <p:spPr>
          <a:xfrm>
            <a:off x="5103221" y="5216489"/>
            <a:ext cx="2359896" cy="626121"/>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lvl1pPr>
              <a:defRPr sz="2800">
                <a:solidFill>
                  <a:srgbClr val="7BDB45"/>
                </a:solidFill>
              </a:defRPr>
            </a:lvl1pPr>
          </a:lstStyle>
          <a:p>
            <a:pPr lvl="0" algn="ctr">
              <a:defRPr sz="1800">
                <a:solidFill>
                  <a:srgbClr val="000000"/>
                </a:solidFill>
              </a:defRPr>
            </a:pPr>
            <a:r>
              <a:rPr lang="en-US" sz="1800" dirty="0"/>
              <a:t>Use </a:t>
            </a:r>
            <a:r>
              <a:rPr lang="en-US" sz="1800" dirty="0" err="1"/>
              <a:t>GLMr</a:t>
            </a:r>
            <a:r>
              <a:rPr lang="en-US" sz="1800" dirty="0"/>
              <a:t> package to run 1 simulation</a:t>
            </a:r>
            <a:endParaRPr sz="1800" dirty="0"/>
          </a:p>
        </p:txBody>
      </p:sp>
      <p:sp>
        <p:nvSpPr>
          <p:cNvPr id="58" name="Shape 58"/>
          <p:cNvSpPr/>
          <p:nvPr/>
        </p:nvSpPr>
        <p:spPr>
          <a:xfrm>
            <a:off x="1368945" y="3141610"/>
            <a:ext cx="717446" cy="1444004"/>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sz="2600"/>
          </a:p>
        </p:txBody>
      </p:sp>
      <p:grpSp>
        <p:nvGrpSpPr>
          <p:cNvPr id="20" name="Group 19">
            <a:extLst>
              <a:ext uri="{FF2B5EF4-FFF2-40B4-BE49-F238E27FC236}">
                <a16:creationId xmlns:a16="http://schemas.microsoft.com/office/drawing/2014/main" id="{DE916F92-621F-44A7-90AA-E13B3ABCC3A1}"/>
              </a:ext>
            </a:extLst>
          </p:cNvPr>
          <p:cNvGrpSpPr/>
          <p:nvPr/>
        </p:nvGrpSpPr>
        <p:grpSpPr>
          <a:xfrm>
            <a:off x="3665970" y="3466246"/>
            <a:ext cx="4096118" cy="1560137"/>
            <a:chOff x="3951720" y="1875571"/>
            <a:chExt cx="4096118" cy="1560137"/>
          </a:xfrm>
        </p:grpSpPr>
        <p:sp>
          <p:nvSpPr>
            <p:cNvPr id="67" name="Shape 67"/>
            <p:cNvSpPr/>
            <p:nvPr/>
          </p:nvSpPr>
          <p:spPr>
            <a:xfrm flipV="1">
              <a:off x="8042708" y="1895049"/>
              <a:ext cx="1" cy="1239908"/>
            </a:xfrm>
            <a:prstGeom prst="line">
              <a:avLst/>
            </a:prstGeom>
            <a:ln w="25400">
              <a:solidFill>
                <a:schemeClr val="accent6">
                  <a:lumMod val="75000"/>
                </a:schemeClr>
              </a:solidFill>
              <a:miter lim="400000"/>
            </a:ln>
          </p:spPr>
          <p:txBody>
            <a:bodyPr lIns="0" tIns="0" rIns="0" bIns="0" anchor="ctr"/>
            <a:lstStyle/>
            <a:p>
              <a:pPr lvl="0">
                <a:defRPr sz="2600"/>
              </a:pPr>
              <a:endParaRPr sz="2600"/>
            </a:p>
          </p:txBody>
        </p:sp>
        <p:sp>
          <p:nvSpPr>
            <p:cNvPr id="68" name="Shape 68"/>
            <p:cNvSpPr/>
            <p:nvPr/>
          </p:nvSpPr>
          <p:spPr>
            <a:xfrm>
              <a:off x="3960470" y="1875571"/>
              <a:ext cx="4087368" cy="24894"/>
            </a:xfrm>
            <a:prstGeom prst="line">
              <a:avLst/>
            </a:prstGeom>
            <a:ln w="25400">
              <a:solidFill>
                <a:schemeClr val="accent6">
                  <a:lumMod val="75000"/>
                </a:schemeClr>
              </a:solidFill>
              <a:miter lim="400000"/>
            </a:ln>
          </p:spPr>
          <p:txBody>
            <a:bodyPr lIns="0" tIns="0" rIns="0" bIns="0" anchor="ctr"/>
            <a:lstStyle/>
            <a:p>
              <a:pPr lvl="0">
                <a:defRPr sz="2600"/>
              </a:pPr>
              <a:endParaRPr sz="2600" dirty="0"/>
            </a:p>
          </p:txBody>
        </p:sp>
        <p:sp>
          <p:nvSpPr>
            <p:cNvPr id="69" name="Shape 69"/>
            <p:cNvSpPr/>
            <p:nvPr/>
          </p:nvSpPr>
          <p:spPr>
            <a:xfrm flipV="1">
              <a:off x="3951720" y="1881228"/>
              <a:ext cx="1" cy="1554480"/>
            </a:xfrm>
            <a:prstGeom prst="line">
              <a:avLst/>
            </a:prstGeom>
            <a:ln w="25400">
              <a:solidFill>
                <a:schemeClr val="accent6">
                  <a:lumMod val="75000"/>
                </a:schemeClr>
              </a:solidFill>
              <a:miter lim="400000"/>
            </a:ln>
          </p:spPr>
          <p:txBody>
            <a:bodyPr lIns="0" tIns="0" rIns="0" bIns="0" anchor="ctr"/>
            <a:lstStyle/>
            <a:p>
              <a:pPr lvl="0">
                <a:defRPr sz="2600"/>
              </a:pPr>
              <a:endParaRPr sz="2600"/>
            </a:p>
          </p:txBody>
        </p:sp>
        <p:sp>
          <p:nvSpPr>
            <p:cNvPr id="70" name="Shape 70"/>
            <p:cNvSpPr/>
            <p:nvPr/>
          </p:nvSpPr>
          <p:spPr>
            <a:xfrm>
              <a:off x="3960053" y="3427977"/>
              <a:ext cx="418198" cy="0"/>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sz="2600"/>
            </a:p>
          </p:txBody>
        </p:sp>
      </p:grpSp>
      <p:sp>
        <p:nvSpPr>
          <p:cNvPr id="71" name="Shape 71"/>
          <p:cNvSpPr/>
          <p:nvPr/>
        </p:nvSpPr>
        <p:spPr>
          <a:xfrm>
            <a:off x="3217797" y="2817238"/>
            <a:ext cx="5001213" cy="626121"/>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lvl1pPr>
              <a:defRPr sz="2800">
                <a:solidFill>
                  <a:srgbClr val="7BDB45"/>
                </a:solidFill>
              </a:defRPr>
            </a:lvl1pPr>
          </a:lstStyle>
          <a:p>
            <a:pPr lvl="0" algn="ctr">
              <a:defRPr sz="1800">
                <a:solidFill>
                  <a:srgbClr val="000000"/>
                </a:solidFill>
              </a:defRPr>
            </a:pPr>
            <a:r>
              <a:rPr lang="en-US" sz="1800" dirty="0"/>
              <a:t>G</a:t>
            </a:r>
            <a:r>
              <a:rPr sz="1800" dirty="0"/>
              <a:t>et </a:t>
            </a:r>
            <a:r>
              <a:rPr lang="en-US" sz="1800" dirty="0"/>
              <a:t>response </a:t>
            </a:r>
            <a:r>
              <a:rPr sz="1800" dirty="0"/>
              <a:t>variables</a:t>
            </a:r>
            <a:r>
              <a:rPr lang="en-US" sz="1800" dirty="0"/>
              <a:t> from output.nc file</a:t>
            </a:r>
            <a:r>
              <a:rPr sz="1800" dirty="0"/>
              <a:t>, </a:t>
            </a:r>
            <a:endParaRPr lang="en-US" sz="1800" dirty="0"/>
          </a:p>
          <a:p>
            <a:pPr lvl="0" algn="ctr">
              <a:defRPr sz="1800">
                <a:solidFill>
                  <a:srgbClr val="000000"/>
                </a:solidFill>
              </a:defRPr>
            </a:pPr>
            <a:r>
              <a:rPr lang="en-US" sz="1800" dirty="0"/>
              <a:t>visualize model output using </a:t>
            </a:r>
            <a:r>
              <a:rPr lang="en-US" sz="1800" dirty="0" err="1"/>
              <a:t>glmtools</a:t>
            </a:r>
            <a:r>
              <a:rPr lang="en-US" sz="1800" dirty="0"/>
              <a:t> package</a:t>
            </a:r>
            <a:endParaRPr sz="1800" dirty="0"/>
          </a:p>
        </p:txBody>
      </p:sp>
      <p:sp>
        <p:nvSpPr>
          <p:cNvPr id="5" name="Title 4">
            <a:extLst>
              <a:ext uri="{FF2B5EF4-FFF2-40B4-BE49-F238E27FC236}">
                <a16:creationId xmlns:a16="http://schemas.microsoft.com/office/drawing/2014/main" id="{C739E101-B1E1-4132-ACB3-C0428B4C2F63}"/>
              </a:ext>
            </a:extLst>
          </p:cNvPr>
          <p:cNvSpPr>
            <a:spLocks noGrp="1"/>
          </p:cNvSpPr>
          <p:nvPr>
            <p:ph type="title"/>
          </p:nvPr>
        </p:nvSpPr>
        <p:spPr>
          <a:xfrm>
            <a:off x="0" y="362017"/>
            <a:ext cx="8229600" cy="990600"/>
          </a:xfrm>
        </p:spPr>
        <p:txBody>
          <a:bodyPr/>
          <a:lstStyle/>
          <a:p>
            <a:r>
              <a:rPr lang="en-US" b="1" dirty="0"/>
              <a:t> </a:t>
            </a:r>
            <a:r>
              <a:rPr lang="en-US" b="1" dirty="0" err="1"/>
              <a:t>GLM</a:t>
            </a:r>
            <a:r>
              <a:rPr lang="en-US" b="1" dirty="0"/>
              <a:t> in your computer</a:t>
            </a:r>
          </a:p>
        </p:txBody>
      </p:sp>
      <p:grpSp>
        <p:nvGrpSpPr>
          <p:cNvPr id="10" name="Group 9">
            <a:extLst>
              <a:ext uri="{FF2B5EF4-FFF2-40B4-BE49-F238E27FC236}">
                <a16:creationId xmlns:a16="http://schemas.microsoft.com/office/drawing/2014/main" id="{A711A9F2-0B89-42DF-9D3B-8C4E42441FFE}"/>
              </a:ext>
            </a:extLst>
          </p:cNvPr>
          <p:cNvGrpSpPr/>
          <p:nvPr/>
        </p:nvGrpSpPr>
        <p:grpSpPr>
          <a:xfrm>
            <a:off x="125789" y="1354103"/>
            <a:ext cx="1914976" cy="1709675"/>
            <a:chOff x="87502" y="2874428"/>
            <a:chExt cx="1914976" cy="1709675"/>
          </a:xfrm>
        </p:grpSpPr>
        <p:sp>
          <p:nvSpPr>
            <p:cNvPr id="61" name="Shape 61"/>
            <p:cNvSpPr/>
            <p:nvPr/>
          </p:nvSpPr>
          <p:spPr>
            <a:xfrm>
              <a:off x="87502" y="4234981"/>
              <a:ext cx="1914976" cy="349122"/>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p>
              <a:pPr lvl="0" algn="ctr">
                <a:defRPr sz="1800">
                  <a:solidFill>
                    <a:srgbClr val="000000"/>
                  </a:solidFill>
                </a:defRPr>
              </a:pPr>
              <a:r>
                <a:rPr lang="en-US" dirty="0"/>
                <a:t>You + a computer</a:t>
              </a:r>
              <a:endParaRPr dirty="0"/>
            </a:p>
          </p:txBody>
        </p:sp>
        <p:pic>
          <p:nvPicPr>
            <p:cNvPr id="7" name="Picture 6">
              <a:extLst>
                <a:ext uri="{FF2B5EF4-FFF2-40B4-BE49-F238E27FC236}">
                  <a16:creationId xmlns:a16="http://schemas.microsoft.com/office/drawing/2014/main" id="{13CBFE14-924E-4B0C-BE03-7EB70BE630D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7502" y="2874428"/>
              <a:ext cx="1382856" cy="1580407"/>
            </a:xfrm>
            <a:prstGeom prst="rect">
              <a:avLst/>
            </a:prstGeom>
          </p:spPr>
        </p:pic>
      </p:grpSp>
      <p:grpSp>
        <p:nvGrpSpPr>
          <p:cNvPr id="9" name="Group 8">
            <a:extLst>
              <a:ext uri="{FF2B5EF4-FFF2-40B4-BE49-F238E27FC236}">
                <a16:creationId xmlns:a16="http://schemas.microsoft.com/office/drawing/2014/main" id="{9FA207C9-218C-4C52-B9F1-3B5A5590F122}"/>
              </a:ext>
            </a:extLst>
          </p:cNvPr>
          <p:cNvGrpSpPr/>
          <p:nvPr/>
        </p:nvGrpSpPr>
        <p:grpSpPr>
          <a:xfrm>
            <a:off x="7563130" y="4753871"/>
            <a:ext cx="892969" cy="892969"/>
            <a:chOff x="2842375" y="5335171"/>
            <a:chExt cx="892969" cy="892969"/>
          </a:xfrm>
        </p:grpSpPr>
        <p:pic>
          <p:nvPicPr>
            <p:cNvPr id="41" name="Picture 40">
              <a:extLst>
                <a:ext uri="{FF2B5EF4-FFF2-40B4-BE49-F238E27FC236}">
                  <a16:creationId xmlns:a16="http://schemas.microsoft.com/office/drawing/2014/main" id="{AD26C519-A70C-4007-9EB8-42C7B346B73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42387" y="5432802"/>
              <a:ext cx="692944" cy="697706"/>
            </a:xfrm>
            <a:prstGeom prst="rect">
              <a:avLst/>
            </a:prstGeom>
          </p:spPr>
        </p:pic>
        <p:sp>
          <p:nvSpPr>
            <p:cNvPr id="72" name="Shape 53">
              <a:extLst>
                <a:ext uri="{FF2B5EF4-FFF2-40B4-BE49-F238E27FC236}">
                  <a16:creationId xmlns:a16="http://schemas.microsoft.com/office/drawing/2014/main" id="{68D949F1-B70C-4BD0-985B-B6F8508A049C}"/>
                </a:ext>
              </a:extLst>
            </p:cNvPr>
            <p:cNvSpPr/>
            <p:nvPr/>
          </p:nvSpPr>
          <p:spPr>
            <a:xfrm>
              <a:off x="2842375" y="5335171"/>
              <a:ext cx="892969" cy="892969"/>
            </a:xfrm>
            <a:prstGeom prst="rect">
              <a:avLst/>
            </a:prstGeom>
            <a:noFill/>
            <a:ln w="28575" cap="flat">
              <a:solidFill>
                <a:schemeClr val="tx2"/>
              </a:solidFill>
              <a:miter lim="400000"/>
            </a:ln>
            <a:effectLst/>
          </p:spPr>
          <p:txBody>
            <a:bodyPr wrap="square" lIns="50800" tIns="50800" rIns="50800" bIns="50800" numCol="1" anchor="ctr">
              <a:noAutofit/>
            </a:bodyPr>
            <a:lstStyle/>
            <a:p>
              <a:pPr lvl="0">
                <a:defRPr sz="2600"/>
              </a:pPr>
              <a:endParaRPr sz="2600" dirty="0"/>
            </a:p>
          </p:txBody>
        </p:sp>
      </p:grpSp>
      <p:sp>
        <p:nvSpPr>
          <p:cNvPr id="74" name="Shape 58">
            <a:extLst>
              <a:ext uri="{FF2B5EF4-FFF2-40B4-BE49-F238E27FC236}">
                <a16:creationId xmlns:a16="http://schemas.microsoft.com/office/drawing/2014/main" id="{904480F1-6E69-4149-8C7F-8BB4BA6F5B8F}"/>
              </a:ext>
            </a:extLst>
          </p:cNvPr>
          <p:cNvSpPr/>
          <p:nvPr/>
        </p:nvSpPr>
        <p:spPr>
          <a:xfrm flipV="1">
            <a:off x="3042195" y="5189165"/>
            <a:ext cx="1057494" cy="7535"/>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sz="2600"/>
          </a:p>
        </p:txBody>
      </p:sp>
      <p:sp>
        <p:nvSpPr>
          <p:cNvPr id="51" name="Shape 51"/>
          <p:cNvSpPr/>
          <p:nvPr/>
        </p:nvSpPr>
        <p:spPr>
          <a:xfrm>
            <a:off x="53913" y="3677936"/>
            <a:ext cx="1808623" cy="626121"/>
          </a:xfrm>
          <a:prstGeom prst="rect">
            <a:avLst/>
          </a:prstGeom>
          <a:ln w="28575">
            <a:noFill/>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p>
            <a:pPr lvl="0" algn="ctr">
              <a:defRPr sz="1800">
                <a:solidFill>
                  <a:srgbClr val="000000"/>
                </a:solidFill>
              </a:defRPr>
            </a:pPr>
            <a:r>
              <a:rPr lang="en-US" dirty="0"/>
              <a:t>Manually edit</a:t>
            </a:r>
          </a:p>
          <a:p>
            <a:pPr lvl="0" algn="ctr">
              <a:defRPr sz="1800">
                <a:solidFill>
                  <a:srgbClr val="000000"/>
                </a:solidFill>
              </a:defRPr>
            </a:pPr>
            <a:r>
              <a:rPr lang="en-US" dirty="0"/>
              <a:t>.</a:t>
            </a:r>
            <a:r>
              <a:rPr dirty="0" err="1"/>
              <a:t>nml</a:t>
            </a:r>
            <a:r>
              <a:rPr lang="en-US" dirty="0"/>
              <a:t> &amp; .</a:t>
            </a:r>
            <a:r>
              <a:rPr dirty="0"/>
              <a:t>csv</a:t>
            </a:r>
            <a:r>
              <a:rPr lang="en-US" dirty="0"/>
              <a:t> </a:t>
            </a:r>
            <a:r>
              <a:rPr dirty="0"/>
              <a:t>files</a:t>
            </a:r>
          </a:p>
        </p:txBody>
      </p:sp>
      <p:sp>
        <p:nvSpPr>
          <p:cNvPr id="76" name="Shape 58">
            <a:extLst>
              <a:ext uri="{FF2B5EF4-FFF2-40B4-BE49-F238E27FC236}">
                <a16:creationId xmlns:a16="http://schemas.microsoft.com/office/drawing/2014/main" id="{B91F1EEC-5A16-4A58-8233-64C343EDDD20}"/>
              </a:ext>
            </a:extLst>
          </p:cNvPr>
          <p:cNvSpPr/>
          <p:nvPr/>
        </p:nvSpPr>
        <p:spPr>
          <a:xfrm flipV="1">
            <a:off x="5129392" y="5200356"/>
            <a:ext cx="2377440" cy="0"/>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sz="2600"/>
          </a:p>
        </p:txBody>
      </p:sp>
      <p:grpSp>
        <p:nvGrpSpPr>
          <p:cNvPr id="8" name="Group 7">
            <a:extLst>
              <a:ext uri="{FF2B5EF4-FFF2-40B4-BE49-F238E27FC236}">
                <a16:creationId xmlns:a16="http://schemas.microsoft.com/office/drawing/2014/main" id="{E0F8EE90-972B-4172-AE24-26A4E872F0F6}"/>
              </a:ext>
            </a:extLst>
          </p:cNvPr>
          <p:cNvGrpSpPr/>
          <p:nvPr/>
        </p:nvGrpSpPr>
        <p:grpSpPr>
          <a:xfrm>
            <a:off x="4169152" y="4753871"/>
            <a:ext cx="892969" cy="892969"/>
            <a:chOff x="2373694" y="3110486"/>
            <a:chExt cx="892969" cy="892969"/>
          </a:xfrm>
        </p:grpSpPr>
        <p:sp>
          <p:nvSpPr>
            <p:cNvPr id="53" name="Shape 53"/>
            <p:cNvSpPr/>
            <p:nvPr/>
          </p:nvSpPr>
          <p:spPr>
            <a:xfrm>
              <a:off x="2373694" y="3110486"/>
              <a:ext cx="892969" cy="892969"/>
            </a:xfrm>
            <a:prstGeom prst="rect">
              <a:avLst/>
            </a:prstGeom>
            <a:noFill/>
            <a:ln w="28575" cap="flat">
              <a:solidFill>
                <a:schemeClr val="tx2"/>
              </a:solidFill>
              <a:miter lim="400000"/>
            </a:ln>
            <a:effectLst/>
          </p:spPr>
          <p:txBody>
            <a:bodyPr wrap="square" lIns="50800" tIns="50800" rIns="50800" bIns="50800" numCol="1" anchor="ctr">
              <a:noAutofit/>
            </a:bodyPr>
            <a:lstStyle/>
            <a:p>
              <a:pPr lvl="0">
                <a:defRPr sz="2600"/>
              </a:pPr>
              <a:endParaRPr sz="2600" dirty="0"/>
            </a:p>
          </p:txBody>
        </p:sp>
        <p:pic>
          <p:nvPicPr>
            <p:cNvPr id="1030" name="Picture 6" descr="Image result for r software">
              <a:extLst>
                <a:ext uri="{FF2B5EF4-FFF2-40B4-BE49-F238E27FC236}">
                  <a16:creationId xmlns:a16="http://schemas.microsoft.com/office/drawing/2014/main" id="{CAD7255E-1E19-4D7F-AD42-794DC6FFE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793" y="3275675"/>
              <a:ext cx="795572" cy="616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8EB95625-3F6F-4FB9-B8D6-328D21C38D30}"/>
              </a:ext>
            </a:extLst>
          </p:cNvPr>
          <p:cNvGrpSpPr/>
          <p:nvPr/>
        </p:nvGrpSpPr>
        <p:grpSpPr>
          <a:xfrm>
            <a:off x="1748631" y="4585613"/>
            <a:ext cx="1216912" cy="1218747"/>
            <a:chOff x="2132457" y="4743450"/>
            <a:chExt cx="1216912" cy="1218747"/>
          </a:xfrm>
        </p:grpSpPr>
        <p:grpSp>
          <p:nvGrpSpPr>
            <p:cNvPr id="11" name="Group 10">
              <a:extLst>
                <a:ext uri="{FF2B5EF4-FFF2-40B4-BE49-F238E27FC236}">
                  <a16:creationId xmlns:a16="http://schemas.microsoft.com/office/drawing/2014/main" id="{A1AF5D19-A3A1-4959-8009-70AF8CFC0EFD}"/>
                </a:ext>
              </a:extLst>
            </p:cNvPr>
            <p:cNvGrpSpPr/>
            <p:nvPr/>
          </p:nvGrpSpPr>
          <p:grpSpPr>
            <a:xfrm>
              <a:off x="2284891" y="4900969"/>
              <a:ext cx="912044" cy="903708"/>
              <a:chOff x="2185321" y="4874619"/>
              <a:chExt cx="1028562" cy="1019161"/>
            </a:xfrm>
          </p:grpSpPr>
          <p:pic>
            <p:nvPicPr>
              <p:cNvPr id="1032" name="Picture 8" descr="Image result for excel">
                <a:extLst>
                  <a:ext uri="{FF2B5EF4-FFF2-40B4-BE49-F238E27FC236}">
                    <a16:creationId xmlns:a16="http://schemas.microsoft.com/office/drawing/2014/main" id="{274C03EB-060C-45C5-B27C-7EBBB3AFEC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321" y="5386134"/>
                <a:ext cx="517047" cy="507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xt editor">
                <a:extLst>
                  <a:ext uri="{FF2B5EF4-FFF2-40B4-BE49-F238E27FC236}">
                    <a16:creationId xmlns:a16="http://schemas.microsoft.com/office/drawing/2014/main" id="{2E87EC9E-0F5B-4967-8071-A78FD88C4D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2368" y="4874619"/>
                <a:ext cx="511515" cy="511515"/>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Shape 53">
              <a:extLst>
                <a:ext uri="{FF2B5EF4-FFF2-40B4-BE49-F238E27FC236}">
                  <a16:creationId xmlns:a16="http://schemas.microsoft.com/office/drawing/2014/main" id="{7DA7926B-6AFB-4370-B15A-4C618580F1F8}"/>
                </a:ext>
              </a:extLst>
            </p:cNvPr>
            <p:cNvSpPr/>
            <p:nvPr/>
          </p:nvSpPr>
          <p:spPr>
            <a:xfrm>
              <a:off x="2132457" y="4743450"/>
              <a:ext cx="1216912" cy="1218747"/>
            </a:xfrm>
            <a:prstGeom prst="rect">
              <a:avLst/>
            </a:prstGeom>
            <a:noFill/>
            <a:ln w="28575" cap="flat">
              <a:solidFill>
                <a:schemeClr val="tx2"/>
              </a:solidFill>
              <a:miter lim="400000"/>
            </a:ln>
            <a:effectLst/>
          </p:spPr>
          <p:txBody>
            <a:bodyPr wrap="square" lIns="50800" tIns="50800" rIns="50800" bIns="50800" numCol="1" anchor="ctr">
              <a:noAutofit/>
            </a:bodyPr>
            <a:lstStyle/>
            <a:p>
              <a:pPr lvl="0">
                <a:defRPr sz="2600"/>
              </a:pPr>
              <a:endParaRPr sz="2600" dirty="0"/>
            </a:p>
          </p:txBody>
        </p:sp>
      </p:grpSp>
    </p:spTree>
    <p:extLst>
      <p:ext uri="{BB962C8B-B14F-4D97-AF65-F5344CB8AC3E}">
        <p14:creationId xmlns:p14="http://schemas.microsoft.com/office/powerpoint/2010/main" val="6603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6" grpId="0" animBg="1"/>
      <p:bldP spid="58" grpId="0" animBg="1"/>
      <p:bldP spid="71" grpId="0" animBg="1"/>
      <p:bldP spid="74" grpId="0" animBg="1"/>
      <p:bldP spid="51" grpId="0"/>
      <p:bldP spid="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4C75-94A7-485F-8117-BC2A2D295965}"/>
              </a:ext>
            </a:extLst>
          </p:cNvPr>
          <p:cNvSpPr>
            <a:spLocks noGrp="1"/>
          </p:cNvSpPr>
          <p:nvPr>
            <p:ph type="title"/>
          </p:nvPr>
        </p:nvSpPr>
        <p:spPr>
          <a:xfrm>
            <a:off x="0" y="385920"/>
            <a:ext cx="9144000" cy="990600"/>
          </a:xfrm>
        </p:spPr>
        <p:txBody>
          <a:bodyPr>
            <a:normAutofit fontScale="90000"/>
          </a:bodyPr>
          <a:lstStyle/>
          <a:p>
            <a:r>
              <a:rPr lang="en-US" b="1" dirty="0"/>
              <a:t> GRAPLEr expedites simulation modeling</a:t>
            </a:r>
          </a:p>
        </p:txBody>
      </p:sp>
      <p:sp>
        <p:nvSpPr>
          <p:cNvPr id="5" name="Content Placeholder 4">
            <a:extLst>
              <a:ext uri="{FF2B5EF4-FFF2-40B4-BE49-F238E27FC236}">
                <a16:creationId xmlns:a16="http://schemas.microsoft.com/office/drawing/2014/main" id="{33C9392A-D600-4D26-872C-54A0F100D8A1}"/>
              </a:ext>
            </a:extLst>
          </p:cNvPr>
          <p:cNvSpPr>
            <a:spLocks noGrp="1"/>
          </p:cNvSpPr>
          <p:nvPr>
            <p:ph idx="1"/>
          </p:nvPr>
        </p:nvSpPr>
        <p:spPr>
          <a:xfrm>
            <a:off x="457201" y="1254512"/>
            <a:ext cx="5240758" cy="5603487"/>
          </a:xfrm>
        </p:spPr>
        <p:txBody>
          <a:bodyPr>
            <a:normAutofit/>
          </a:bodyPr>
          <a:lstStyle/>
          <a:p>
            <a:pPr>
              <a:buFont typeface="Wingdings" panose="05000000000000000000" pitchFamily="2" charset="2"/>
              <a:buChar char="§"/>
            </a:pPr>
            <a:r>
              <a:rPr lang="en-US" dirty="0"/>
              <a:t>Enter distributed computing:</a:t>
            </a:r>
          </a:p>
          <a:p>
            <a:pPr lvl="1">
              <a:buFont typeface="Wingdings" panose="05000000000000000000" pitchFamily="2" charset="2"/>
              <a:buChar char="§"/>
            </a:pPr>
            <a:r>
              <a:rPr lang="en-US" dirty="0"/>
              <a:t>Run 100s to 1000s of GLM jobs</a:t>
            </a:r>
          </a:p>
          <a:p>
            <a:pPr lvl="1">
              <a:buFont typeface="Wingdings" panose="05000000000000000000" pitchFamily="2" charset="2"/>
              <a:buChar char="§"/>
            </a:pPr>
            <a:r>
              <a:rPr lang="en-US" dirty="0"/>
              <a:t>Take each GLM job and dispatch to a different computer across the Internet</a:t>
            </a:r>
          </a:p>
          <a:p>
            <a:pPr lvl="1">
              <a:buFont typeface="Wingdings" panose="05000000000000000000" pitchFamily="2" charset="2"/>
              <a:buChar char="§"/>
            </a:pPr>
            <a:r>
              <a:rPr lang="en-US" dirty="0"/>
              <a:t>Shorten execution times for large numbers of model runs (e.g., climate change offsets) </a:t>
            </a:r>
            <a:endParaRPr lang="en-US" dirty="0">
              <a:sym typeface="Wingdings" panose="05000000000000000000" pitchFamily="2" charset="2"/>
            </a:endParaRP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A superhuman could manually submit &lt;100 simulations in an 8-hr day </a:t>
            </a:r>
          </a:p>
          <a:p>
            <a:pPr lvl="1">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t>Distributed computing is not easy– but GRAPLEr makes it easy for you! </a:t>
            </a:r>
          </a:p>
          <a:p>
            <a:pPr lvl="1">
              <a:buFont typeface="Wingdings" panose="05000000000000000000" pitchFamily="2" charset="2"/>
              <a:buChar char="§"/>
            </a:pPr>
            <a:r>
              <a:rPr lang="en-US" dirty="0"/>
              <a:t>Can submit jobs directly from R user interface</a:t>
            </a:r>
          </a:p>
        </p:txBody>
      </p:sp>
      <p:pic>
        <p:nvPicPr>
          <p:cNvPr id="13" name="Picture 12">
            <a:extLst>
              <a:ext uri="{FF2B5EF4-FFF2-40B4-BE49-F238E27FC236}">
                <a16:creationId xmlns:a16="http://schemas.microsoft.com/office/drawing/2014/main" id="{15D8A507-BDD6-45BA-9210-7FB279D01D93}"/>
              </a:ext>
            </a:extLst>
          </p:cNvPr>
          <p:cNvPicPr>
            <a:picLocks noChangeAspect="1"/>
          </p:cNvPicPr>
          <p:nvPr/>
        </p:nvPicPr>
        <p:blipFill>
          <a:blip r:embed="rId3"/>
          <a:stretch>
            <a:fillRect/>
          </a:stretch>
        </p:blipFill>
        <p:spPr>
          <a:xfrm>
            <a:off x="5454171" y="1828800"/>
            <a:ext cx="3619489" cy="2453268"/>
          </a:xfrm>
          <a:prstGeom prst="rect">
            <a:avLst/>
          </a:prstGeom>
        </p:spPr>
      </p:pic>
      <p:grpSp>
        <p:nvGrpSpPr>
          <p:cNvPr id="28" name="Group 27">
            <a:extLst>
              <a:ext uri="{FF2B5EF4-FFF2-40B4-BE49-F238E27FC236}">
                <a16:creationId xmlns:a16="http://schemas.microsoft.com/office/drawing/2014/main" id="{494CBA69-1997-42F5-B787-C41E1DFC3373}"/>
              </a:ext>
            </a:extLst>
          </p:cNvPr>
          <p:cNvGrpSpPr/>
          <p:nvPr/>
        </p:nvGrpSpPr>
        <p:grpSpPr>
          <a:xfrm>
            <a:off x="6050694" y="4647932"/>
            <a:ext cx="2567121" cy="1844202"/>
            <a:chOff x="-5400789" y="1673126"/>
            <a:chExt cx="4838700" cy="3476089"/>
          </a:xfrm>
        </p:grpSpPr>
        <p:pic>
          <p:nvPicPr>
            <p:cNvPr id="16" name="Picture 6" descr="Image result for computer clipart">
              <a:extLst>
                <a:ext uri="{FF2B5EF4-FFF2-40B4-BE49-F238E27FC236}">
                  <a16:creationId xmlns:a16="http://schemas.microsoft.com/office/drawing/2014/main" id="{8BC7A4DD-37A9-4B49-BB83-249D516108EA}"/>
                </a:ext>
              </a:extLst>
            </p:cNvPr>
            <p:cNvPicPr>
              <a:picLocks noChangeArrowheads="1"/>
            </p:cNvPicPr>
            <p:nvPr/>
          </p:nvPicPr>
          <p:blipFill rotWithShape="1">
            <a:blip r:embed="rId4" cstate="hqprint">
              <a:extLst>
                <a:ext uri="{28A0092B-C50C-407E-A947-70E740481C1C}">
                  <a14:useLocalDpi xmlns:a14="http://schemas.microsoft.com/office/drawing/2010/main" val="0"/>
                </a:ext>
              </a:extLst>
            </a:blip>
            <a:srcRect l="-11729" t="-13122" b="-9954"/>
            <a:stretch/>
          </p:blipFill>
          <p:spPr bwMode="auto">
            <a:xfrm>
              <a:off x="-5400789" y="3136802"/>
              <a:ext cx="1143000" cy="914400"/>
            </a:xfrm>
            <a:prstGeom prst="ellipse">
              <a:avLst/>
            </a:prstGeom>
            <a:noFill/>
            <a:ln w="57150">
              <a:solidFill>
                <a:srgbClr val="65F13F"/>
              </a:solidFill>
            </a:ln>
            <a:extLst>
              <a:ext uri="{909E8E84-426E-40DD-AFC4-6F175D3DCCD1}">
                <a14:hiddenFill xmlns:a14="http://schemas.microsoft.com/office/drawing/2010/main">
                  <a:solidFill>
                    <a:srgbClr val="FFFFFF"/>
                  </a:solidFill>
                </a14:hiddenFill>
              </a:ext>
            </a:extLst>
          </p:spPr>
        </p:pic>
        <p:pic>
          <p:nvPicPr>
            <p:cNvPr id="17" name="Picture 6" descr="Image result for computer clipart">
              <a:extLst>
                <a:ext uri="{FF2B5EF4-FFF2-40B4-BE49-F238E27FC236}">
                  <a16:creationId xmlns:a16="http://schemas.microsoft.com/office/drawing/2014/main" id="{91349B02-DEF5-4699-926C-5E4EA8085694}"/>
                </a:ext>
              </a:extLst>
            </p:cNvPr>
            <p:cNvPicPr>
              <a:picLocks noChangeArrowheads="1"/>
            </p:cNvPicPr>
            <p:nvPr/>
          </p:nvPicPr>
          <p:blipFill rotWithShape="1">
            <a:blip r:embed="rId4" cstate="hqprint">
              <a:extLst>
                <a:ext uri="{28A0092B-C50C-407E-A947-70E740481C1C}">
                  <a14:useLocalDpi xmlns:a14="http://schemas.microsoft.com/office/drawing/2010/main" val="0"/>
                </a:ext>
              </a:extLst>
            </a:blip>
            <a:srcRect l="-11729" t="-13122" b="-9954"/>
            <a:stretch/>
          </p:blipFill>
          <p:spPr bwMode="auto">
            <a:xfrm>
              <a:off x="-3552940" y="4234815"/>
              <a:ext cx="1143000" cy="914400"/>
            </a:xfrm>
            <a:prstGeom prst="ellipse">
              <a:avLst/>
            </a:prstGeom>
            <a:noFill/>
            <a:ln w="57150">
              <a:solidFill>
                <a:srgbClr val="5CC9EF"/>
              </a:solidFill>
            </a:ln>
            <a:extLst>
              <a:ext uri="{909E8E84-426E-40DD-AFC4-6F175D3DCCD1}">
                <a14:hiddenFill xmlns:a14="http://schemas.microsoft.com/office/drawing/2010/main">
                  <a:solidFill>
                    <a:srgbClr val="FFFFFF"/>
                  </a:solidFill>
                </a14:hiddenFill>
              </a:ext>
            </a:extLst>
          </p:spPr>
        </p:pic>
        <p:pic>
          <p:nvPicPr>
            <p:cNvPr id="18" name="Picture 6" descr="Image result for computer clipart">
              <a:extLst>
                <a:ext uri="{FF2B5EF4-FFF2-40B4-BE49-F238E27FC236}">
                  <a16:creationId xmlns:a16="http://schemas.microsoft.com/office/drawing/2014/main" id="{55BC7AA3-7BE2-456A-AA7E-0B556D01D4CF}"/>
                </a:ext>
              </a:extLst>
            </p:cNvPr>
            <p:cNvPicPr>
              <a:picLocks noChangeArrowheads="1"/>
            </p:cNvPicPr>
            <p:nvPr/>
          </p:nvPicPr>
          <p:blipFill rotWithShape="1">
            <a:blip r:embed="rId4" cstate="hqprint">
              <a:extLst>
                <a:ext uri="{28A0092B-C50C-407E-A947-70E740481C1C}">
                  <a14:useLocalDpi xmlns:a14="http://schemas.microsoft.com/office/drawing/2010/main" val="0"/>
                </a:ext>
              </a:extLst>
            </a:blip>
            <a:srcRect l="-11729" t="-13122" b="-9954"/>
            <a:stretch/>
          </p:blipFill>
          <p:spPr bwMode="auto">
            <a:xfrm>
              <a:off x="-1705089" y="3136802"/>
              <a:ext cx="1143000" cy="914400"/>
            </a:xfrm>
            <a:prstGeom prst="ellipse">
              <a:avLst/>
            </a:prstGeom>
            <a:noFill/>
            <a:ln w="57150">
              <a:solidFill>
                <a:srgbClr val="750780"/>
              </a:solidFill>
            </a:ln>
            <a:extLst>
              <a:ext uri="{909E8E84-426E-40DD-AFC4-6F175D3DCCD1}">
                <a14:hiddenFill xmlns:a14="http://schemas.microsoft.com/office/drawing/2010/main">
                  <a:solidFill>
                    <a:srgbClr val="FFFFFF"/>
                  </a:solidFill>
                </a14:hiddenFill>
              </a:ext>
            </a:extLst>
          </p:spPr>
        </p:pic>
        <p:pic>
          <p:nvPicPr>
            <p:cNvPr id="19" name="Picture 6" descr="Image result for computer clipart">
              <a:extLst>
                <a:ext uri="{FF2B5EF4-FFF2-40B4-BE49-F238E27FC236}">
                  <a16:creationId xmlns:a16="http://schemas.microsoft.com/office/drawing/2014/main" id="{06CD0285-C16C-46D0-8AF7-81F0F0C91A85}"/>
                </a:ext>
              </a:extLst>
            </p:cNvPr>
            <p:cNvPicPr>
              <a:picLocks noChangeArrowheads="1"/>
            </p:cNvPicPr>
            <p:nvPr/>
          </p:nvPicPr>
          <p:blipFill rotWithShape="1">
            <a:blip r:embed="rId4" cstate="hqprint">
              <a:extLst>
                <a:ext uri="{28A0092B-C50C-407E-A947-70E740481C1C}">
                  <a14:useLocalDpi xmlns:a14="http://schemas.microsoft.com/office/drawing/2010/main" val="0"/>
                </a:ext>
              </a:extLst>
            </a:blip>
            <a:srcRect l="-11729" t="-13122" b="-9954"/>
            <a:stretch/>
          </p:blipFill>
          <p:spPr bwMode="auto">
            <a:xfrm>
              <a:off x="-2409939" y="1673126"/>
              <a:ext cx="1143000" cy="914400"/>
            </a:xfrm>
            <a:prstGeom prst="ellipse">
              <a:avLst/>
            </a:prstGeom>
            <a:noFill/>
            <a:ln w="57150">
              <a:solidFill>
                <a:srgbClr val="0229AD"/>
              </a:solidFill>
            </a:ln>
            <a:extLst>
              <a:ext uri="{909E8E84-426E-40DD-AFC4-6F175D3DCCD1}">
                <a14:hiddenFill xmlns:a14="http://schemas.microsoft.com/office/drawing/2010/main">
                  <a:solidFill>
                    <a:srgbClr val="FFFFFF"/>
                  </a:solidFill>
                </a14:hiddenFill>
              </a:ext>
            </a:extLst>
          </p:spPr>
        </p:pic>
        <p:pic>
          <p:nvPicPr>
            <p:cNvPr id="20" name="Picture 6" descr="Image result for computer clipart">
              <a:extLst>
                <a:ext uri="{FF2B5EF4-FFF2-40B4-BE49-F238E27FC236}">
                  <a16:creationId xmlns:a16="http://schemas.microsoft.com/office/drawing/2014/main" id="{9A75B323-3B58-4876-8641-521A9521B087}"/>
                </a:ext>
              </a:extLst>
            </p:cNvPr>
            <p:cNvPicPr>
              <a:picLocks noChangeArrowheads="1"/>
            </p:cNvPicPr>
            <p:nvPr/>
          </p:nvPicPr>
          <p:blipFill rotWithShape="1">
            <a:blip r:embed="rId4" cstate="hqprint">
              <a:extLst>
                <a:ext uri="{28A0092B-C50C-407E-A947-70E740481C1C}">
                  <a14:useLocalDpi xmlns:a14="http://schemas.microsoft.com/office/drawing/2010/main" val="0"/>
                </a:ext>
              </a:extLst>
            </a:blip>
            <a:srcRect l="-11729" t="-13122" b="-9954"/>
            <a:stretch/>
          </p:blipFill>
          <p:spPr bwMode="auto">
            <a:xfrm>
              <a:off x="-4695939" y="1673126"/>
              <a:ext cx="1143000" cy="914400"/>
            </a:xfrm>
            <a:prstGeom prst="ellipse">
              <a:avLst/>
            </a:prstGeom>
            <a:noFill/>
            <a:ln w="57150">
              <a:solidFill>
                <a:srgbClr val="CA0F90"/>
              </a:solidFill>
            </a:ln>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6D04A454-8B73-4DF8-B26E-F18F559A224B}"/>
                </a:ext>
              </a:extLst>
            </p:cNvPr>
            <p:cNvCxnSpPr>
              <a:stCxn id="20" idx="5"/>
            </p:cNvCxnSpPr>
            <p:nvPr/>
          </p:nvCxnSpPr>
          <p:spPr>
            <a:xfrm>
              <a:off x="-3720327" y="2453615"/>
              <a:ext cx="384873" cy="321235"/>
            </a:xfrm>
            <a:prstGeom prst="straightConnector1">
              <a:avLst/>
            </a:prstGeom>
            <a:ln w="28575">
              <a:solidFill>
                <a:srgbClr val="CA0F9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B11A5F-DF18-4FBE-85C4-16C39082C582}"/>
                </a:ext>
              </a:extLst>
            </p:cNvPr>
            <p:cNvCxnSpPr>
              <a:cxnSpLocks/>
              <a:stCxn id="16" idx="6"/>
            </p:cNvCxnSpPr>
            <p:nvPr/>
          </p:nvCxnSpPr>
          <p:spPr>
            <a:xfrm flipV="1">
              <a:off x="-4257789" y="3199064"/>
              <a:ext cx="795338" cy="394938"/>
            </a:xfrm>
            <a:prstGeom prst="straightConnector1">
              <a:avLst/>
            </a:prstGeom>
            <a:ln w="28575">
              <a:solidFill>
                <a:srgbClr val="65F13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4AAE09E-7F93-4D71-8100-EDA7A1FE6A74}"/>
                </a:ext>
              </a:extLst>
            </p:cNvPr>
            <p:cNvCxnSpPr>
              <a:cxnSpLocks/>
              <a:stCxn id="17" idx="0"/>
              <a:endCxn id="27" idx="2"/>
            </p:cNvCxnSpPr>
            <p:nvPr/>
          </p:nvCxnSpPr>
          <p:spPr>
            <a:xfrm flipV="1">
              <a:off x="-2981440" y="3517828"/>
              <a:ext cx="15512" cy="716987"/>
            </a:xfrm>
            <a:prstGeom prst="straightConnector1">
              <a:avLst/>
            </a:prstGeom>
            <a:ln w="28575">
              <a:solidFill>
                <a:srgbClr val="5CC9E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152A70-68B8-4922-A4C9-1ED128B143B5}"/>
                </a:ext>
              </a:extLst>
            </p:cNvPr>
            <p:cNvCxnSpPr>
              <a:cxnSpLocks/>
              <a:endCxn id="18" idx="2"/>
            </p:cNvCxnSpPr>
            <p:nvPr/>
          </p:nvCxnSpPr>
          <p:spPr>
            <a:xfrm>
              <a:off x="-2500428" y="3199064"/>
              <a:ext cx="795338" cy="394940"/>
            </a:xfrm>
            <a:prstGeom prst="straightConnector1">
              <a:avLst/>
            </a:prstGeom>
            <a:ln w="28575">
              <a:solidFill>
                <a:srgbClr val="75078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7B54E34-484F-4A77-BB3C-3B1D5A25CFDD}"/>
                </a:ext>
              </a:extLst>
            </p:cNvPr>
            <p:cNvCxnSpPr>
              <a:cxnSpLocks/>
              <a:stCxn id="19" idx="3"/>
            </p:cNvCxnSpPr>
            <p:nvPr/>
          </p:nvCxnSpPr>
          <p:spPr>
            <a:xfrm flipH="1">
              <a:off x="-2627424" y="2453615"/>
              <a:ext cx="384873" cy="254583"/>
            </a:xfrm>
            <a:prstGeom prst="straightConnector1">
              <a:avLst/>
            </a:prstGeom>
            <a:ln w="28575">
              <a:solidFill>
                <a:srgbClr val="0229AD"/>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Picture 4" descr="Image result for R statistical">
              <a:extLst>
                <a:ext uri="{FF2B5EF4-FFF2-40B4-BE49-F238E27FC236}">
                  <a16:creationId xmlns:a16="http://schemas.microsoft.com/office/drawing/2014/main" id="{3B647D3B-1A9B-4876-95DD-FB936A62521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466533" y="2741864"/>
              <a:ext cx="1001210" cy="775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688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66">
            <a:extLst>
              <a:ext uri="{FF2B5EF4-FFF2-40B4-BE49-F238E27FC236}">
                <a16:creationId xmlns:a16="http://schemas.microsoft.com/office/drawing/2014/main" id="{2AE6DA23-8934-43D6-ACCB-9E632E2D8265}"/>
              </a:ext>
            </a:extLst>
          </p:cNvPr>
          <p:cNvSpPr/>
          <p:nvPr/>
        </p:nvSpPr>
        <p:spPr>
          <a:xfrm>
            <a:off x="4462648" y="3282633"/>
            <a:ext cx="2364525" cy="1180119"/>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lvl1pPr>
              <a:defRPr sz="2800">
                <a:solidFill>
                  <a:srgbClr val="7BDB45"/>
                </a:solidFill>
              </a:defRPr>
            </a:lvl1pPr>
          </a:lstStyle>
          <a:p>
            <a:pPr lvl="0" algn="ctr">
              <a:defRPr sz="1800">
                <a:solidFill>
                  <a:srgbClr val="000000"/>
                </a:solidFill>
              </a:defRPr>
            </a:pPr>
            <a:r>
              <a:rPr lang="en-US" sz="1800" dirty="0"/>
              <a:t>…then uses the cloud to distribute simulations to many computers</a:t>
            </a:r>
            <a:endParaRPr sz="1800" dirty="0"/>
          </a:p>
        </p:txBody>
      </p:sp>
      <p:sp>
        <p:nvSpPr>
          <p:cNvPr id="96" name="Shape 96"/>
          <p:cNvSpPr/>
          <p:nvPr/>
        </p:nvSpPr>
        <p:spPr>
          <a:xfrm flipV="1">
            <a:off x="1185632" y="3863725"/>
            <a:ext cx="7547" cy="1255382"/>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a:p>
        </p:txBody>
      </p:sp>
      <p:sp>
        <p:nvSpPr>
          <p:cNvPr id="98" name="Shape 98"/>
          <p:cNvSpPr/>
          <p:nvPr/>
        </p:nvSpPr>
        <p:spPr>
          <a:xfrm flipV="1">
            <a:off x="1682792" y="3323971"/>
            <a:ext cx="1487569" cy="14880"/>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a:p>
        </p:txBody>
      </p:sp>
      <p:sp>
        <p:nvSpPr>
          <p:cNvPr id="219" name="Title 1">
            <a:extLst>
              <a:ext uri="{FF2B5EF4-FFF2-40B4-BE49-F238E27FC236}">
                <a16:creationId xmlns:a16="http://schemas.microsoft.com/office/drawing/2014/main" id="{97D41C6D-8FB6-4E06-A3DF-2E460F34BD57}"/>
              </a:ext>
            </a:extLst>
          </p:cNvPr>
          <p:cNvSpPr>
            <a:spLocks noGrp="1"/>
          </p:cNvSpPr>
          <p:nvPr>
            <p:ph type="title"/>
          </p:nvPr>
        </p:nvSpPr>
        <p:spPr>
          <a:xfrm>
            <a:off x="0" y="352425"/>
            <a:ext cx="8229600" cy="990600"/>
          </a:xfrm>
        </p:spPr>
        <p:txBody>
          <a:bodyPr/>
          <a:lstStyle/>
          <a:p>
            <a:r>
              <a:rPr lang="en-US" b="1" dirty="0"/>
              <a:t> GRAPLEr in action</a:t>
            </a:r>
          </a:p>
        </p:txBody>
      </p:sp>
      <p:grpSp>
        <p:nvGrpSpPr>
          <p:cNvPr id="220" name="Group 219">
            <a:extLst>
              <a:ext uri="{FF2B5EF4-FFF2-40B4-BE49-F238E27FC236}">
                <a16:creationId xmlns:a16="http://schemas.microsoft.com/office/drawing/2014/main" id="{97D8E93E-B7F9-4653-9CA3-1C326F48A6E2}"/>
              </a:ext>
            </a:extLst>
          </p:cNvPr>
          <p:cNvGrpSpPr/>
          <p:nvPr/>
        </p:nvGrpSpPr>
        <p:grpSpPr>
          <a:xfrm>
            <a:off x="24716" y="5071977"/>
            <a:ext cx="1914976" cy="1709675"/>
            <a:chOff x="87502" y="2874428"/>
            <a:chExt cx="1914976" cy="1709675"/>
          </a:xfrm>
        </p:grpSpPr>
        <p:sp>
          <p:nvSpPr>
            <p:cNvPr id="221" name="Shape 61">
              <a:extLst>
                <a:ext uri="{FF2B5EF4-FFF2-40B4-BE49-F238E27FC236}">
                  <a16:creationId xmlns:a16="http://schemas.microsoft.com/office/drawing/2014/main" id="{9D1AAB34-CEE4-4D95-BD39-68DB1D089919}"/>
                </a:ext>
              </a:extLst>
            </p:cNvPr>
            <p:cNvSpPr/>
            <p:nvPr/>
          </p:nvSpPr>
          <p:spPr>
            <a:xfrm>
              <a:off x="87502" y="4234981"/>
              <a:ext cx="1914976" cy="349122"/>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p>
              <a:pPr lvl="0" algn="ctr">
                <a:defRPr sz="1800">
                  <a:solidFill>
                    <a:srgbClr val="000000"/>
                  </a:solidFill>
                </a:defRPr>
              </a:pPr>
              <a:r>
                <a:rPr lang="en-US" dirty="0"/>
                <a:t>You + a computer</a:t>
              </a:r>
              <a:endParaRPr dirty="0"/>
            </a:p>
          </p:txBody>
        </p:sp>
        <p:pic>
          <p:nvPicPr>
            <p:cNvPr id="222" name="Picture 221">
              <a:extLst>
                <a:ext uri="{FF2B5EF4-FFF2-40B4-BE49-F238E27FC236}">
                  <a16:creationId xmlns:a16="http://schemas.microsoft.com/office/drawing/2014/main" id="{9883592F-2F53-449B-BDF3-14C1410F4D6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7502" y="2874428"/>
              <a:ext cx="1382856" cy="1580407"/>
            </a:xfrm>
            <a:prstGeom prst="rect">
              <a:avLst/>
            </a:prstGeom>
          </p:spPr>
        </p:pic>
      </p:grpSp>
      <p:sp>
        <p:nvSpPr>
          <p:cNvPr id="261" name="Shape 51">
            <a:extLst>
              <a:ext uri="{FF2B5EF4-FFF2-40B4-BE49-F238E27FC236}">
                <a16:creationId xmlns:a16="http://schemas.microsoft.com/office/drawing/2014/main" id="{1133180B-6A35-47DF-BE39-516980F88573}"/>
              </a:ext>
            </a:extLst>
          </p:cNvPr>
          <p:cNvSpPr/>
          <p:nvPr/>
        </p:nvSpPr>
        <p:spPr>
          <a:xfrm>
            <a:off x="-51484" y="3937971"/>
            <a:ext cx="1261977" cy="1457118"/>
          </a:xfrm>
          <a:prstGeom prst="rect">
            <a:avLst/>
          </a:prstGeom>
          <a:ln w="28575">
            <a:noFill/>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p>
            <a:pPr lvl="0" algn="ctr">
              <a:defRPr sz="1800">
                <a:solidFill>
                  <a:srgbClr val="000000"/>
                </a:solidFill>
              </a:defRPr>
            </a:pPr>
            <a:r>
              <a:rPr lang="en-US" dirty="0"/>
              <a:t>Specify range of simulations with .</a:t>
            </a:r>
            <a:r>
              <a:rPr lang="en-US" dirty="0" err="1"/>
              <a:t>json</a:t>
            </a:r>
            <a:r>
              <a:rPr lang="en-US" dirty="0"/>
              <a:t> </a:t>
            </a:r>
            <a:r>
              <a:rPr dirty="0"/>
              <a:t>file</a:t>
            </a:r>
          </a:p>
        </p:txBody>
      </p:sp>
      <p:grpSp>
        <p:nvGrpSpPr>
          <p:cNvPr id="262" name="Group 261">
            <a:extLst>
              <a:ext uri="{FF2B5EF4-FFF2-40B4-BE49-F238E27FC236}">
                <a16:creationId xmlns:a16="http://schemas.microsoft.com/office/drawing/2014/main" id="{CDA0667C-ECE5-4668-A55B-D33B1A852744}"/>
              </a:ext>
            </a:extLst>
          </p:cNvPr>
          <p:cNvGrpSpPr/>
          <p:nvPr/>
        </p:nvGrpSpPr>
        <p:grpSpPr>
          <a:xfrm>
            <a:off x="752482" y="2861816"/>
            <a:ext cx="892969" cy="892969"/>
            <a:chOff x="2373694" y="3110486"/>
            <a:chExt cx="892969" cy="892969"/>
          </a:xfrm>
        </p:grpSpPr>
        <p:sp>
          <p:nvSpPr>
            <p:cNvPr id="263" name="Shape 53">
              <a:extLst>
                <a:ext uri="{FF2B5EF4-FFF2-40B4-BE49-F238E27FC236}">
                  <a16:creationId xmlns:a16="http://schemas.microsoft.com/office/drawing/2014/main" id="{D0E8E535-DB55-433E-BDA7-5C1293D3312F}"/>
                </a:ext>
              </a:extLst>
            </p:cNvPr>
            <p:cNvSpPr/>
            <p:nvPr/>
          </p:nvSpPr>
          <p:spPr>
            <a:xfrm>
              <a:off x="2373694" y="3110486"/>
              <a:ext cx="892969" cy="892969"/>
            </a:xfrm>
            <a:prstGeom prst="rect">
              <a:avLst/>
            </a:prstGeom>
            <a:noFill/>
            <a:ln w="28575" cap="flat">
              <a:solidFill>
                <a:schemeClr val="tx2"/>
              </a:solidFill>
              <a:miter lim="400000"/>
            </a:ln>
            <a:effectLst/>
          </p:spPr>
          <p:txBody>
            <a:bodyPr wrap="square" lIns="50800" tIns="50800" rIns="50800" bIns="50800" numCol="1" anchor="ctr">
              <a:noAutofit/>
            </a:bodyPr>
            <a:lstStyle/>
            <a:p>
              <a:pPr lvl="0">
                <a:defRPr sz="2600"/>
              </a:pPr>
              <a:endParaRPr sz="2600" dirty="0"/>
            </a:p>
          </p:txBody>
        </p:sp>
        <p:pic>
          <p:nvPicPr>
            <p:cNvPr id="264" name="Picture 6" descr="Image result for r software">
              <a:extLst>
                <a:ext uri="{FF2B5EF4-FFF2-40B4-BE49-F238E27FC236}">
                  <a16:creationId xmlns:a16="http://schemas.microsoft.com/office/drawing/2014/main" id="{5CE5D1FC-DF5B-447D-A748-5551EE685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793" y="3275675"/>
              <a:ext cx="795572" cy="616590"/>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Shape 91"/>
          <p:cNvSpPr/>
          <p:nvPr/>
        </p:nvSpPr>
        <p:spPr>
          <a:xfrm>
            <a:off x="-115460" y="2237241"/>
            <a:ext cx="2621492" cy="626121"/>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p>
            <a:pPr lvl="0" algn="ctr">
              <a:defRPr sz="1800">
                <a:solidFill>
                  <a:srgbClr val="000000"/>
                </a:solidFill>
              </a:defRPr>
            </a:pPr>
            <a:r>
              <a:rPr dirty="0">
                <a:solidFill>
                  <a:schemeClr val="accent6">
                    <a:lumMod val="75000"/>
                  </a:schemeClr>
                </a:solidFill>
              </a:rPr>
              <a:t>R</a:t>
            </a:r>
            <a:r>
              <a:rPr lang="en-US" dirty="0">
                <a:solidFill>
                  <a:schemeClr val="accent6">
                    <a:lumMod val="75000"/>
                  </a:schemeClr>
                </a:solidFill>
              </a:rPr>
              <a:t> + </a:t>
            </a:r>
            <a:r>
              <a:rPr dirty="0">
                <a:solidFill>
                  <a:schemeClr val="accent6">
                    <a:lumMod val="75000"/>
                  </a:schemeClr>
                </a:solidFill>
              </a:rPr>
              <a:t>GRAPLEr</a:t>
            </a:r>
          </a:p>
          <a:p>
            <a:pPr lvl="0" algn="ctr">
              <a:defRPr sz="1800">
                <a:solidFill>
                  <a:srgbClr val="000000"/>
                </a:solidFill>
              </a:defRPr>
            </a:pPr>
            <a:r>
              <a:rPr lang="en-US" dirty="0">
                <a:solidFill>
                  <a:schemeClr val="accent6">
                    <a:lumMod val="75000"/>
                  </a:schemeClr>
                </a:solidFill>
              </a:rPr>
              <a:t>package</a:t>
            </a:r>
            <a:endParaRPr dirty="0">
              <a:solidFill>
                <a:schemeClr val="accent6">
                  <a:lumMod val="75000"/>
                </a:schemeClr>
              </a:solidFill>
            </a:endParaRPr>
          </a:p>
        </p:txBody>
      </p:sp>
      <p:grpSp>
        <p:nvGrpSpPr>
          <p:cNvPr id="283" name="Group 282">
            <a:extLst>
              <a:ext uri="{FF2B5EF4-FFF2-40B4-BE49-F238E27FC236}">
                <a16:creationId xmlns:a16="http://schemas.microsoft.com/office/drawing/2014/main" id="{2AB63A83-60D9-4851-8AC1-90B3702ECFA8}"/>
              </a:ext>
            </a:extLst>
          </p:cNvPr>
          <p:cNvGrpSpPr/>
          <p:nvPr/>
        </p:nvGrpSpPr>
        <p:grpSpPr>
          <a:xfrm>
            <a:off x="3216891" y="2698927"/>
            <a:ext cx="1216912" cy="1218747"/>
            <a:chOff x="-2056957" y="3023591"/>
            <a:chExt cx="1216912" cy="1218747"/>
          </a:xfrm>
        </p:grpSpPr>
        <p:grpSp>
          <p:nvGrpSpPr>
            <p:cNvPr id="284" name="Group 283">
              <a:extLst>
                <a:ext uri="{FF2B5EF4-FFF2-40B4-BE49-F238E27FC236}">
                  <a16:creationId xmlns:a16="http://schemas.microsoft.com/office/drawing/2014/main" id="{C06412B6-2110-4322-A0B3-594CE57A99DC}"/>
                </a:ext>
              </a:extLst>
            </p:cNvPr>
            <p:cNvGrpSpPr/>
            <p:nvPr/>
          </p:nvGrpSpPr>
          <p:grpSpPr>
            <a:xfrm>
              <a:off x="-1916685" y="3120543"/>
              <a:ext cx="424794" cy="427320"/>
              <a:chOff x="-1960821" y="3121970"/>
              <a:chExt cx="424794" cy="427320"/>
            </a:xfrm>
          </p:grpSpPr>
          <p:pic>
            <p:nvPicPr>
              <p:cNvPr id="295" name="Picture 8" descr="Image result for excel">
                <a:extLst>
                  <a:ext uri="{FF2B5EF4-FFF2-40B4-BE49-F238E27FC236}">
                    <a16:creationId xmlns:a16="http://schemas.microsoft.com/office/drawing/2014/main" id="{6B638DB2-8C21-4FCE-8195-8A6432530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821" y="3121970"/>
                <a:ext cx="271399" cy="266464"/>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10" descr="Image result for text editor">
                <a:extLst>
                  <a:ext uri="{FF2B5EF4-FFF2-40B4-BE49-F238E27FC236}">
                    <a16:creationId xmlns:a16="http://schemas.microsoft.com/office/drawing/2014/main" id="{0825E717-1DD4-445B-8D75-C5C6C3D1C4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625" y="3276692"/>
                <a:ext cx="272598" cy="272598"/>
              </a:xfrm>
              <a:prstGeom prst="rect">
                <a:avLst/>
              </a:prstGeom>
              <a:noFill/>
              <a:extLst>
                <a:ext uri="{909E8E84-426E-40DD-AFC4-6F175D3DCCD1}">
                  <a14:hiddenFill xmlns:a14="http://schemas.microsoft.com/office/drawing/2010/main">
                    <a:solidFill>
                      <a:srgbClr val="FFFFFF"/>
                    </a:solidFill>
                  </a14:hiddenFill>
                </a:ext>
              </a:extLst>
            </p:spPr>
          </p:pic>
        </p:grpSp>
        <p:sp>
          <p:nvSpPr>
            <p:cNvPr id="285" name="Shape 53">
              <a:extLst>
                <a:ext uri="{FF2B5EF4-FFF2-40B4-BE49-F238E27FC236}">
                  <a16:creationId xmlns:a16="http://schemas.microsoft.com/office/drawing/2014/main" id="{F4492612-0E17-4CE9-821E-4C7849F0071B}"/>
                </a:ext>
              </a:extLst>
            </p:cNvPr>
            <p:cNvSpPr/>
            <p:nvPr/>
          </p:nvSpPr>
          <p:spPr>
            <a:xfrm>
              <a:off x="-2056957" y="3023591"/>
              <a:ext cx="1216912" cy="1218747"/>
            </a:xfrm>
            <a:prstGeom prst="rect">
              <a:avLst/>
            </a:prstGeom>
            <a:noFill/>
            <a:ln w="28575" cap="flat">
              <a:solidFill>
                <a:schemeClr val="tx2"/>
              </a:solidFill>
              <a:miter lim="400000"/>
            </a:ln>
            <a:effectLst/>
          </p:spPr>
          <p:txBody>
            <a:bodyPr wrap="square" lIns="50800" tIns="50800" rIns="50800" bIns="50800" numCol="1" anchor="ctr">
              <a:noAutofit/>
            </a:bodyPr>
            <a:lstStyle/>
            <a:p>
              <a:pPr lvl="0">
                <a:defRPr sz="2600"/>
              </a:pPr>
              <a:endParaRPr sz="2600" dirty="0"/>
            </a:p>
          </p:txBody>
        </p:sp>
        <p:grpSp>
          <p:nvGrpSpPr>
            <p:cNvPr id="286" name="Group 285">
              <a:extLst>
                <a:ext uri="{FF2B5EF4-FFF2-40B4-BE49-F238E27FC236}">
                  <a16:creationId xmlns:a16="http://schemas.microsoft.com/office/drawing/2014/main" id="{AD9AFE6B-C4D2-4E4E-A1E6-49A318703C21}"/>
                </a:ext>
              </a:extLst>
            </p:cNvPr>
            <p:cNvGrpSpPr/>
            <p:nvPr/>
          </p:nvGrpSpPr>
          <p:grpSpPr>
            <a:xfrm>
              <a:off x="-1376729" y="3674062"/>
              <a:ext cx="424794" cy="427320"/>
              <a:chOff x="-1960821" y="3121970"/>
              <a:chExt cx="424794" cy="427320"/>
            </a:xfrm>
          </p:grpSpPr>
          <p:pic>
            <p:nvPicPr>
              <p:cNvPr id="293" name="Picture 8" descr="Image result for excel">
                <a:extLst>
                  <a:ext uri="{FF2B5EF4-FFF2-40B4-BE49-F238E27FC236}">
                    <a16:creationId xmlns:a16="http://schemas.microsoft.com/office/drawing/2014/main" id="{3C3C69B3-9A61-4F4C-A47D-CF9EEA53F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821" y="3121970"/>
                <a:ext cx="271399" cy="266464"/>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10" descr="Image result for text editor">
                <a:extLst>
                  <a:ext uri="{FF2B5EF4-FFF2-40B4-BE49-F238E27FC236}">
                    <a16:creationId xmlns:a16="http://schemas.microsoft.com/office/drawing/2014/main" id="{84A8352E-1422-4B06-93E7-7C15CBE393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625" y="3276692"/>
                <a:ext cx="272598" cy="272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 name="Group 286">
              <a:extLst>
                <a:ext uri="{FF2B5EF4-FFF2-40B4-BE49-F238E27FC236}">
                  <a16:creationId xmlns:a16="http://schemas.microsoft.com/office/drawing/2014/main" id="{F19E5F12-8BE2-4FA8-ACA2-03317DB1F908}"/>
                </a:ext>
              </a:extLst>
            </p:cNvPr>
            <p:cNvGrpSpPr/>
            <p:nvPr/>
          </p:nvGrpSpPr>
          <p:grpSpPr>
            <a:xfrm>
              <a:off x="-1930448" y="3631862"/>
              <a:ext cx="424794" cy="427320"/>
              <a:chOff x="-1960821" y="3121970"/>
              <a:chExt cx="424794" cy="427320"/>
            </a:xfrm>
          </p:grpSpPr>
          <p:pic>
            <p:nvPicPr>
              <p:cNvPr id="291" name="Picture 8" descr="Image result for excel">
                <a:extLst>
                  <a:ext uri="{FF2B5EF4-FFF2-40B4-BE49-F238E27FC236}">
                    <a16:creationId xmlns:a16="http://schemas.microsoft.com/office/drawing/2014/main" id="{8ECB226D-ACAC-448A-9A97-584AFEC5DD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821" y="3121970"/>
                <a:ext cx="271399" cy="266464"/>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10" descr="Image result for text editor">
                <a:extLst>
                  <a:ext uri="{FF2B5EF4-FFF2-40B4-BE49-F238E27FC236}">
                    <a16:creationId xmlns:a16="http://schemas.microsoft.com/office/drawing/2014/main" id="{F41A56DF-8EF8-4F47-B460-CADA2AE98A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625" y="3276692"/>
                <a:ext cx="272598" cy="272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8" name="Group 287">
              <a:extLst>
                <a:ext uri="{FF2B5EF4-FFF2-40B4-BE49-F238E27FC236}">
                  <a16:creationId xmlns:a16="http://schemas.microsoft.com/office/drawing/2014/main" id="{E064E1E4-6171-49FF-AAB0-D4B250B22EDE}"/>
                </a:ext>
              </a:extLst>
            </p:cNvPr>
            <p:cNvGrpSpPr/>
            <p:nvPr/>
          </p:nvGrpSpPr>
          <p:grpSpPr>
            <a:xfrm>
              <a:off x="-1348787" y="3135167"/>
              <a:ext cx="424794" cy="427320"/>
              <a:chOff x="-1960821" y="3121970"/>
              <a:chExt cx="424794" cy="427320"/>
            </a:xfrm>
          </p:grpSpPr>
          <p:pic>
            <p:nvPicPr>
              <p:cNvPr id="289" name="Picture 8" descr="Image result for excel">
                <a:extLst>
                  <a:ext uri="{FF2B5EF4-FFF2-40B4-BE49-F238E27FC236}">
                    <a16:creationId xmlns:a16="http://schemas.microsoft.com/office/drawing/2014/main" id="{ADA26FF9-243C-4391-9E96-61FB77F3AE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821" y="3121970"/>
                <a:ext cx="271399" cy="266464"/>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10" descr="Image result for text editor">
                <a:extLst>
                  <a:ext uri="{FF2B5EF4-FFF2-40B4-BE49-F238E27FC236}">
                    <a16:creationId xmlns:a16="http://schemas.microsoft.com/office/drawing/2014/main" id="{138E5095-417A-4DC3-9395-98A463DC88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625" y="3276692"/>
                <a:ext cx="272598" cy="27259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97" name="Shape 66">
            <a:extLst>
              <a:ext uri="{FF2B5EF4-FFF2-40B4-BE49-F238E27FC236}">
                <a16:creationId xmlns:a16="http://schemas.microsoft.com/office/drawing/2014/main" id="{EA75D704-1D61-4030-A166-91849F5E53CB}"/>
              </a:ext>
            </a:extLst>
          </p:cNvPr>
          <p:cNvSpPr/>
          <p:nvPr/>
        </p:nvSpPr>
        <p:spPr>
          <a:xfrm>
            <a:off x="1642696" y="3342650"/>
            <a:ext cx="1547309" cy="1457118"/>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lvl1pPr>
              <a:defRPr sz="2800">
                <a:solidFill>
                  <a:srgbClr val="7BDB45"/>
                </a:solidFill>
              </a:defRPr>
            </a:lvl1pPr>
          </a:lstStyle>
          <a:p>
            <a:pPr lvl="0" algn="ctr">
              <a:defRPr sz="1800">
                <a:solidFill>
                  <a:srgbClr val="000000"/>
                </a:solidFill>
              </a:defRPr>
            </a:pPr>
            <a:r>
              <a:rPr lang="en-US" sz="1800" dirty="0"/>
              <a:t>GRAPLEr creates new .</a:t>
            </a:r>
            <a:r>
              <a:rPr lang="en-US" sz="1800" dirty="0" err="1"/>
              <a:t>nml</a:t>
            </a:r>
            <a:r>
              <a:rPr lang="en-US" sz="1800" dirty="0"/>
              <a:t> &amp; driver files for each simulation…</a:t>
            </a:r>
            <a:endParaRPr sz="1800" dirty="0"/>
          </a:p>
        </p:txBody>
      </p:sp>
      <p:grpSp>
        <p:nvGrpSpPr>
          <p:cNvPr id="14" name="Group 13">
            <a:extLst>
              <a:ext uri="{FF2B5EF4-FFF2-40B4-BE49-F238E27FC236}">
                <a16:creationId xmlns:a16="http://schemas.microsoft.com/office/drawing/2014/main" id="{B73ECC06-E625-4FB1-9772-C52955785734}"/>
              </a:ext>
            </a:extLst>
          </p:cNvPr>
          <p:cNvGrpSpPr/>
          <p:nvPr/>
        </p:nvGrpSpPr>
        <p:grpSpPr>
          <a:xfrm>
            <a:off x="4941316" y="2698927"/>
            <a:ext cx="4241225" cy="4026933"/>
            <a:chOff x="4941316" y="2698927"/>
            <a:chExt cx="4241225" cy="4026933"/>
          </a:xfrm>
        </p:grpSpPr>
        <p:sp>
          <p:nvSpPr>
            <p:cNvPr id="110" name="Shape 110"/>
            <p:cNvSpPr/>
            <p:nvPr/>
          </p:nvSpPr>
          <p:spPr>
            <a:xfrm>
              <a:off x="8219470" y="3402211"/>
              <a:ext cx="201651" cy="0"/>
            </a:xfrm>
            <a:prstGeom prst="line">
              <a:avLst/>
            </a:prstGeom>
            <a:ln w="25400">
              <a:solidFill>
                <a:srgbClr val="FFFFFF"/>
              </a:solidFill>
              <a:miter lim="400000"/>
              <a:tailEnd type="triangle"/>
            </a:ln>
          </p:spPr>
          <p:txBody>
            <a:bodyPr lIns="35713" tIns="35713" rIns="35713" bIns="35713" anchor="ctr"/>
            <a:lstStyle/>
            <a:p>
              <a:pPr lvl="0">
                <a:defRPr sz="2600"/>
              </a:pPr>
              <a:endParaRPr/>
            </a:p>
          </p:txBody>
        </p:sp>
        <p:grpSp>
          <p:nvGrpSpPr>
            <p:cNvPr id="198" name="Group 198"/>
            <p:cNvGrpSpPr/>
            <p:nvPr/>
          </p:nvGrpSpPr>
          <p:grpSpPr>
            <a:xfrm>
              <a:off x="5151322" y="5514036"/>
              <a:ext cx="154510" cy="158857"/>
              <a:chOff x="0" y="0"/>
              <a:chExt cx="219745" cy="225928"/>
            </a:xfrm>
          </p:grpSpPr>
          <p:sp>
            <p:nvSpPr>
              <p:cNvPr id="196" name="Shape 196"/>
              <p:cNvSpPr/>
              <p:nvPr/>
            </p:nvSpPr>
            <p:spPr>
              <a:xfrm>
                <a:off x="0" y="0"/>
                <a:ext cx="219746" cy="225929"/>
              </a:xfrm>
              <a:custGeom>
                <a:avLst/>
                <a:gdLst/>
                <a:ahLst/>
                <a:cxnLst>
                  <a:cxn ang="0">
                    <a:pos x="wd2" y="hd2"/>
                  </a:cxn>
                  <a:cxn ang="5400000">
                    <a:pos x="wd2" y="hd2"/>
                  </a:cxn>
                  <a:cxn ang="10800000">
                    <a:pos x="wd2" y="hd2"/>
                  </a:cxn>
                  <a:cxn ang="16200000">
                    <a:pos x="wd2" y="hd2"/>
                  </a:cxn>
                </a:cxnLst>
                <a:rect l="0" t="0" r="r" b="b"/>
                <a:pathLst>
                  <a:path w="18404" h="20446" extrusionOk="0">
                    <a:moveTo>
                      <a:pt x="998" y="14797"/>
                    </a:moveTo>
                    <a:cubicBezTo>
                      <a:pt x="-2403" y="7345"/>
                      <a:pt x="3379" y="-1154"/>
                      <a:pt x="10976" y="130"/>
                    </a:cubicBezTo>
                    <a:cubicBezTo>
                      <a:pt x="14691" y="758"/>
                      <a:pt x="17530" y="3979"/>
                      <a:pt x="18230" y="7993"/>
                    </a:cubicBezTo>
                    <a:cubicBezTo>
                      <a:pt x="19197" y="13543"/>
                      <a:pt x="16054" y="18965"/>
                      <a:pt x="11010" y="20446"/>
                    </a:cubicBezTo>
                    <a:lnTo>
                      <a:pt x="7810" y="20042"/>
                    </a:lnTo>
                  </a:path>
                </a:pathLst>
              </a:custGeom>
              <a:noFill/>
              <a:ln w="25400" cap="flat">
                <a:solidFill>
                  <a:srgbClr val="FFFFFF"/>
                </a:solidFill>
                <a:prstDash val="solid"/>
                <a:miter lim="400000"/>
              </a:ln>
              <a:effectLst/>
            </p:spPr>
            <p:txBody>
              <a:bodyPr wrap="square" lIns="0" tIns="0" rIns="0" bIns="0" numCol="1" anchor="ctr">
                <a:noAutofit/>
              </a:bodyPr>
              <a:lstStyle/>
              <a:p>
                <a:pPr lvl="0">
                  <a:defRPr sz="2600"/>
                </a:pPr>
                <a:endParaRPr/>
              </a:p>
            </p:txBody>
          </p:sp>
          <p:sp>
            <p:nvSpPr>
              <p:cNvPr id="197" name="Shape 197"/>
              <p:cNvSpPr/>
              <p:nvPr/>
            </p:nvSpPr>
            <p:spPr>
              <a:xfrm flipH="1">
                <a:off x="18818" y="222017"/>
                <a:ext cx="131242" cy="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lvl="0">
                  <a:defRPr sz="2600"/>
                </a:pPr>
                <a:endParaRPr/>
              </a:p>
            </p:txBody>
          </p:sp>
        </p:grpSp>
        <p:sp>
          <p:nvSpPr>
            <p:cNvPr id="205" name="Shape 205"/>
            <p:cNvSpPr/>
            <p:nvPr/>
          </p:nvSpPr>
          <p:spPr>
            <a:xfrm flipH="1">
              <a:off x="6028700" y="3874379"/>
              <a:ext cx="1411234" cy="1206158"/>
            </a:xfrm>
            <a:prstGeom prst="line">
              <a:avLst/>
            </a:prstGeom>
            <a:ln w="25400">
              <a:solidFill>
                <a:srgbClr val="8881F0"/>
              </a:solidFill>
              <a:miter lim="400000"/>
              <a:tailEnd type="triangle"/>
            </a:ln>
          </p:spPr>
          <p:txBody>
            <a:bodyPr lIns="0" tIns="0" rIns="0" bIns="0" anchor="ctr"/>
            <a:lstStyle/>
            <a:p>
              <a:pPr lvl="0">
                <a:defRPr sz="2600"/>
              </a:pPr>
              <a:endParaRPr/>
            </a:p>
          </p:txBody>
        </p:sp>
        <p:sp>
          <p:nvSpPr>
            <p:cNvPr id="206" name="Shape 206"/>
            <p:cNvSpPr/>
            <p:nvPr/>
          </p:nvSpPr>
          <p:spPr>
            <a:xfrm flipH="1">
              <a:off x="6677019" y="3805385"/>
              <a:ext cx="806366" cy="1702924"/>
            </a:xfrm>
            <a:prstGeom prst="line">
              <a:avLst/>
            </a:prstGeom>
            <a:ln w="25400">
              <a:solidFill>
                <a:srgbClr val="8881F0"/>
              </a:solidFill>
              <a:miter lim="400000"/>
              <a:tailEnd type="triangle"/>
            </a:ln>
          </p:spPr>
          <p:txBody>
            <a:bodyPr lIns="0" tIns="0" rIns="0" bIns="0" anchor="ctr"/>
            <a:lstStyle/>
            <a:p>
              <a:pPr lvl="0">
                <a:defRPr sz="2600"/>
              </a:pPr>
              <a:endParaRPr/>
            </a:p>
          </p:txBody>
        </p:sp>
        <p:sp>
          <p:nvSpPr>
            <p:cNvPr id="207" name="Shape 207"/>
            <p:cNvSpPr/>
            <p:nvPr/>
          </p:nvSpPr>
          <p:spPr>
            <a:xfrm>
              <a:off x="7463049" y="3694194"/>
              <a:ext cx="175815" cy="1814115"/>
            </a:xfrm>
            <a:prstGeom prst="line">
              <a:avLst/>
            </a:prstGeom>
            <a:ln w="25400">
              <a:solidFill>
                <a:srgbClr val="8881F0"/>
              </a:solidFill>
              <a:miter lim="400000"/>
              <a:tailEnd type="triangle"/>
            </a:ln>
          </p:spPr>
          <p:txBody>
            <a:bodyPr lIns="0" tIns="0" rIns="0" bIns="0" anchor="ctr"/>
            <a:lstStyle/>
            <a:p>
              <a:pPr lvl="0">
                <a:defRPr sz="2600"/>
              </a:pPr>
              <a:endParaRPr/>
            </a:p>
          </p:txBody>
        </p:sp>
        <p:sp>
          <p:nvSpPr>
            <p:cNvPr id="209" name="Shape 209"/>
            <p:cNvSpPr/>
            <p:nvPr/>
          </p:nvSpPr>
          <p:spPr>
            <a:xfrm>
              <a:off x="7528320" y="3933344"/>
              <a:ext cx="927208" cy="1284212"/>
            </a:xfrm>
            <a:prstGeom prst="line">
              <a:avLst/>
            </a:prstGeom>
            <a:ln w="25400">
              <a:solidFill>
                <a:srgbClr val="8881F0"/>
              </a:solidFill>
              <a:miter lim="400000"/>
              <a:tailEnd type="triangle"/>
            </a:ln>
          </p:spPr>
          <p:txBody>
            <a:bodyPr lIns="0" tIns="0" rIns="0" bIns="0" anchor="ctr"/>
            <a:lstStyle/>
            <a:p>
              <a:pPr lvl="0">
                <a:defRPr sz="2600"/>
              </a:pPr>
              <a:endParaRPr/>
            </a:p>
          </p:txBody>
        </p:sp>
        <p:grpSp>
          <p:nvGrpSpPr>
            <p:cNvPr id="4" name="Group 3">
              <a:extLst>
                <a:ext uri="{FF2B5EF4-FFF2-40B4-BE49-F238E27FC236}">
                  <a16:creationId xmlns:a16="http://schemas.microsoft.com/office/drawing/2014/main" id="{8A1D40B5-6633-4644-933D-A53032F06153}"/>
                </a:ext>
              </a:extLst>
            </p:cNvPr>
            <p:cNvGrpSpPr>
              <a:grpSpLocks noChangeAspect="1"/>
            </p:cNvGrpSpPr>
            <p:nvPr/>
          </p:nvGrpSpPr>
          <p:grpSpPr>
            <a:xfrm>
              <a:off x="8362004" y="5155183"/>
              <a:ext cx="820537" cy="731520"/>
              <a:chOff x="-2219093" y="1059366"/>
              <a:chExt cx="1641074" cy="1442826"/>
            </a:xfrm>
          </p:grpSpPr>
          <p:grpSp>
            <p:nvGrpSpPr>
              <p:cNvPr id="2" name="Group 1">
                <a:extLst>
                  <a:ext uri="{FF2B5EF4-FFF2-40B4-BE49-F238E27FC236}">
                    <a16:creationId xmlns:a16="http://schemas.microsoft.com/office/drawing/2014/main" id="{822E6E0C-FB35-42B0-90BF-18AB71F22269}"/>
                  </a:ext>
                </a:extLst>
              </p:cNvPr>
              <p:cNvGrpSpPr/>
              <p:nvPr/>
            </p:nvGrpSpPr>
            <p:grpSpPr>
              <a:xfrm>
                <a:off x="-2107364" y="1166722"/>
                <a:ext cx="1447800" cy="1219200"/>
                <a:chOff x="-2025819" y="2333392"/>
                <a:chExt cx="1447800" cy="1219200"/>
              </a:xfrm>
            </p:grpSpPr>
            <p:pic>
              <p:nvPicPr>
                <p:cNvPr id="223" name="Picture 6" descr="Image result for computer clipart">
                  <a:extLst>
                    <a:ext uri="{FF2B5EF4-FFF2-40B4-BE49-F238E27FC236}">
                      <a16:creationId xmlns:a16="http://schemas.microsoft.com/office/drawing/2014/main" id="{3E4CE175-2957-4993-B4BD-FABFC47725C8}"/>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2025819" y="23333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26" name="Picture 6" descr="Image result for computer clipart">
                  <a:extLst>
                    <a:ext uri="{FF2B5EF4-FFF2-40B4-BE49-F238E27FC236}">
                      <a16:creationId xmlns:a16="http://schemas.microsoft.com/office/drawing/2014/main" id="{3D6DB221-1F64-4B00-A4A2-FC0A0790A7C9}"/>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873419" y="24857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27" name="Picture 6" descr="Image result for computer clipart">
                  <a:extLst>
                    <a:ext uri="{FF2B5EF4-FFF2-40B4-BE49-F238E27FC236}">
                      <a16:creationId xmlns:a16="http://schemas.microsoft.com/office/drawing/2014/main" id="{05FD7B54-25A0-476A-93A0-BFF8ACF29140}"/>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721019" y="26381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grpSp>
          <p:sp>
            <p:nvSpPr>
              <p:cNvPr id="3" name="Oval 2">
                <a:extLst>
                  <a:ext uri="{FF2B5EF4-FFF2-40B4-BE49-F238E27FC236}">
                    <a16:creationId xmlns:a16="http://schemas.microsoft.com/office/drawing/2014/main" id="{C1D52258-B584-4CE3-AD47-39895419E113}"/>
                  </a:ext>
                </a:extLst>
              </p:cNvPr>
              <p:cNvSpPr/>
              <p:nvPr/>
            </p:nvSpPr>
            <p:spPr>
              <a:xfrm>
                <a:off x="-2219093" y="1059366"/>
                <a:ext cx="1641074" cy="1442826"/>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7" name="Group 236">
              <a:extLst>
                <a:ext uri="{FF2B5EF4-FFF2-40B4-BE49-F238E27FC236}">
                  <a16:creationId xmlns:a16="http://schemas.microsoft.com/office/drawing/2014/main" id="{C1A1397E-39DE-4C4F-AED1-B1BBA705CE67}"/>
                </a:ext>
              </a:extLst>
            </p:cNvPr>
            <p:cNvGrpSpPr>
              <a:grpSpLocks noChangeAspect="1"/>
            </p:cNvGrpSpPr>
            <p:nvPr/>
          </p:nvGrpSpPr>
          <p:grpSpPr>
            <a:xfrm>
              <a:off x="5216887" y="4835738"/>
              <a:ext cx="820537" cy="731520"/>
              <a:chOff x="-2219093" y="1059366"/>
              <a:chExt cx="1641074" cy="1442826"/>
            </a:xfrm>
          </p:grpSpPr>
          <p:grpSp>
            <p:nvGrpSpPr>
              <p:cNvPr id="238" name="Group 237">
                <a:extLst>
                  <a:ext uri="{FF2B5EF4-FFF2-40B4-BE49-F238E27FC236}">
                    <a16:creationId xmlns:a16="http://schemas.microsoft.com/office/drawing/2014/main" id="{9B869DB5-7F24-4497-980A-27485048A713}"/>
                  </a:ext>
                </a:extLst>
              </p:cNvPr>
              <p:cNvGrpSpPr/>
              <p:nvPr/>
            </p:nvGrpSpPr>
            <p:grpSpPr>
              <a:xfrm>
                <a:off x="-2107364" y="1166722"/>
                <a:ext cx="1447800" cy="1219200"/>
                <a:chOff x="-2025819" y="2333392"/>
                <a:chExt cx="1447800" cy="1219200"/>
              </a:xfrm>
            </p:grpSpPr>
            <p:pic>
              <p:nvPicPr>
                <p:cNvPr id="240" name="Picture 6" descr="Image result for computer clipart">
                  <a:extLst>
                    <a:ext uri="{FF2B5EF4-FFF2-40B4-BE49-F238E27FC236}">
                      <a16:creationId xmlns:a16="http://schemas.microsoft.com/office/drawing/2014/main" id="{83EC182E-A71A-46F7-B89B-2A9CE142C093}"/>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2025819" y="23333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41" name="Picture 6" descr="Image result for computer clipart">
                  <a:extLst>
                    <a:ext uri="{FF2B5EF4-FFF2-40B4-BE49-F238E27FC236}">
                      <a16:creationId xmlns:a16="http://schemas.microsoft.com/office/drawing/2014/main" id="{04A52372-0F99-4F52-896D-A3466D7E6387}"/>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873419" y="24857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42" name="Picture 6" descr="Image result for computer clipart">
                  <a:extLst>
                    <a:ext uri="{FF2B5EF4-FFF2-40B4-BE49-F238E27FC236}">
                      <a16:creationId xmlns:a16="http://schemas.microsoft.com/office/drawing/2014/main" id="{31F5EF4D-EB61-4AF8-BD1E-D19C4E6D83AE}"/>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721019" y="26381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grpSp>
          <p:sp>
            <p:nvSpPr>
              <p:cNvPr id="239" name="Oval 238">
                <a:extLst>
                  <a:ext uri="{FF2B5EF4-FFF2-40B4-BE49-F238E27FC236}">
                    <a16:creationId xmlns:a16="http://schemas.microsoft.com/office/drawing/2014/main" id="{9A0C7255-3468-4F4F-A213-43988E4B08C9}"/>
                  </a:ext>
                </a:extLst>
              </p:cNvPr>
              <p:cNvSpPr/>
              <p:nvPr/>
            </p:nvSpPr>
            <p:spPr>
              <a:xfrm>
                <a:off x="-2219093" y="1059366"/>
                <a:ext cx="1641074" cy="1442826"/>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242">
              <a:extLst>
                <a:ext uri="{FF2B5EF4-FFF2-40B4-BE49-F238E27FC236}">
                  <a16:creationId xmlns:a16="http://schemas.microsoft.com/office/drawing/2014/main" id="{F69316F3-21DA-4901-8C9A-D7621DD703FE}"/>
                </a:ext>
              </a:extLst>
            </p:cNvPr>
            <p:cNvGrpSpPr>
              <a:grpSpLocks noChangeAspect="1"/>
            </p:cNvGrpSpPr>
            <p:nvPr/>
          </p:nvGrpSpPr>
          <p:grpSpPr>
            <a:xfrm>
              <a:off x="7351320" y="5536463"/>
              <a:ext cx="820537" cy="731520"/>
              <a:chOff x="-2219093" y="1059366"/>
              <a:chExt cx="1641074" cy="1442826"/>
            </a:xfrm>
          </p:grpSpPr>
          <p:grpSp>
            <p:nvGrpSpPr>
              <p:cNvPr id="244" name="Group 243">
                <a:extLst>
                  <a:ext uri="{FF2B5EF4-FFF2-40B4-BE49-F238E27FC236}">
                    <a16:creationId xmlns:a16="http://schemas.microsoft.com/office/drawing/2014/main" id="{CB3A3A9F-88B2-42A6-9DF9-295FA0E615BF}"/>
                  </a:ext>
                </a:extLst>
              </p:cNvPr>
              <p:cNvGrpSpPr/>
              <p:nvPr/>
            </p:nvGrpSpPr>
            <p:grpSpPr>
              <a:xfrm>
                <a:off x="-2107364" y="1166722"/>
                <a:ext cx="1447800" cy="1219200"/>
                <a:chOff x="-2025819" y="2333392"/>
                <a:chExt cx="1447800" cy="1219200"/>
              </a:xfrm>
            </p:grpSpPr>
            <p:pic>
              <p:nvPicPr>
                <p:cNvPr id="246" name="Picture 6" descr="Image result for computer clipart">
                  <a:extLst>
                    <a:ext uri="{FF2B5EF4-FFF2-40B4-BE49-F238E27FC236}">
                      <a16:creationId xmlns:a16="http://schemas.microsoft.com/office/drawing/2014/main" id="{EADC4D69-400F-44D6-9174-196BB36747F1}"/>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2025819" y="23333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47" name="Picture 6" descr="Image result for computer clipart">
                  <a:extLst>
                    <a:ext uri="{FF2B5EF4-FFF2-40B4-BE49-F238E27FC236}">
                      <a16:creationId xmlns:a16="http://schemas.microsoft.com/office/drawing/2014/main" id="{8A2057B2-025C-463D-86F0-6708535B313B}"/>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873419" y="24857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48" name="Picture 6" descr="Image result for computer clipart">
                  <a:extLst>
                    <a:ext uri="{FF2B5EF4-FFF2-40B4-BE49-F238E27FC236}">
                      <a16:creationId xmlns:a16="http://schemas.microsoft.com/office/drawing/2014/main" id="{3BF94B30-D102-4D02-B5DD-2D00DC6D6F24}"/>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721019" y="26381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grpSp>
          <p:sp>
            <p:nvSpPr>
              <p:cNvPr id="245" name="Oval 244">
                <a:extLst>
                  <a:ext uri="{FF2B5EF4-FFF2-40B4-BE49-F238E27FC236}">
                    <a16:creationId xmlns:a16="http://schemas.microsoft.com/office/drawing/2014/main" id="{17304330-5E06-4A7B-A99A-C5D70B5AC83E}"/>
                  </a:ext>
                </a:extLst>
              </p:cNvPr>
              <p:cNvSpPr/>
              <p:nvPr/>
            </p:nvSpPr>
            <p:spPr>
              <a:xfrm>
                <a:off x="-2219093" y="1059366"/>
                <a:ext cx="1641074" cy="1442826"/>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254">
              <a:extLst>
                <a:ext uri="{FF2B5EF4-FFF2-40B4-BE49-F238E27FC236}">
                  <a16:creationId xmlns:a16="http://schemas.microsoft.com/office/drawing/2014/main" id="{3235342D-CB06-49A4-8D14-15F6DA477C6D}"/>
                </a:ext>
              </a:extLst>
            </p:cNvPr>
            <p:cNvGrpSpPr>
              <a:grpSpLocks noChangeAspect="1"/>
            </p:cNvGrpSpPr>
            <p:nvPr/>
          </p:nvGrpSpPr>
          <p:grpSpPr>
            <a:xfrm>
              <a:off x="6189030" y="5456935"/>
              <a:ext cx="820537" cy="731520"/>
              <a:chOff x="-2219093" y="1059366"/>
              <a:chExt cx="1641074" cy="1442826"/>
            </a:xfrm>
          </p:grpSpPr>
          <p:grpSp>
            <p:nvGrpSpPr>
              <p:cNvPr id="256" name="Group 255">
                <a:extLst>
                  <a:ext uri="{FF2B5EF4-FFF2-40B4-BE49-F238E27FC236}">
                    <a16:creationId xmlns:a16="http://schemas.microsoft.com/office/drawing/2014/main" id="{7ACE2281-64BD-4F90-98B1-51B97FDF8B5C}"/>
                  </a:ext>
                </a:extLst>
              </p:cNvPr>
              <p:cNvGrpSpPr/>
              <p:nvPr/>
            </p:nvGrpSpPr>
            <p:grpSpPr>
              <a:xfrm>
                <a:off x="-2107364" y="1166722"/>
                <a:ext cx="1447800" cy="1219200"/>
                <a:chOff x="-2025819" y="2333392"/>
                <a:chExt cx="1447800" cy="1219200"/>
              </a:xfrm>
            </p:grpSpPr>
            <p:pic>
              <p:nvPicPr>
                <p:cNvPr id="258" name="Picture 6" descr="Image result for computer clipart">
                  <a:extLst>
                    <a:ext uri="{FF2B5EF4-FFF2-40B4-BE49-F238E27FC236}">
                      <a16:creationId xmlns:a16="http://schemas.microsoft.com/office/drawing/2014/main" id="{50626317-D4FC-4680-B0EB-10A198477F6F}"/>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2025819" y="23333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59" name="Picture 6" descr="Image result for computer clipart">
                  <a:extLst>
                    <a:ext uri="{FF2B5EF4-FFF2-40B4-BE49-F238E27FC236}">
                      <a16:creationId xmlns:a16="http://schemas.microsoft.com/office/drawing/2014/main" id="{3D583646-9E9A-4675-96FF-7B5550D6F1EB}"/>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873419" y="24857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pic>
              <p:nvPicPr>
                <p:cNvPr id="260" name="Picture 6" descr="Image result for computer clipart">
                  <a:extLst>
                    <a:ext uri="{FF2B5EF4-FFF2-40B4-BE49-F238E27FC236}">
                      <a16:creationId xmlns:a16="http://schemas.microsoft.com/office/drawing/2014/main" id="{18549E3F-BE3F-4B08-B0BE-25CA3BE34344}"/>
                    </a:ext>
                  </a:extLst>
                </p:cNvPr>
                <p:cNvPicPr>
                  <a:picLocks noChangeArrowheads="1"/>
                </p:cNvPicPr>
                <p:nvPr/>
              </p:nvPicPr>
              <p:blipFill rotWithShape="1">
                <a:blip r:embed="rId7" cstate="hqprint">
                  <a:extLst>
                    <a:ext uri="{28A0092B-C50C-407E-A947-70E740481C1C}">
                      <a14:useLocalDpi xmlns:a14="http://schemas.microsoft.com/office/drawing/2010/main" val="0"/>
                    </a:ext>
                  </a:extLst>
                </a:blip>
                <a:srcRect l="-11729" t="-13122" b="-9954"/>
                <a:stretch/>
              </p:blipFill>
              <p:spPr bwMode="auto">
                <a:xfrm>
                  <a:off x="-1721019" y="2638192"/>
                  <a:ext cx="1143000" cy="914400"/>
                </a:xfrm>
                <a:prstGeom prst="ellipse">
                  <a:avLst/>
                </a:prstGeom>
                <a:noFill/>
                <a:ln w="57150">
                  <a:noFill/>
                </a:ln>
                <a:extLst>
                  <a:ext uri="{909E8E84-426E-40DD-AFC4-6F175D3DCCD1}">
                    <a14:hiddenFill xmlns:a14="http://schemas.microsoft.com/office/drawing/2010/main">
                      <a:solidFill>
                        <a:srgbClr val="FFFFFF"/>
                      </a:solidFill>
                    </a14:hiddenFill>
                  </a:ext>
                </a:extLst>
              </p:spPr>
            </p:pic>
          </p:grpSp>
          <p:sp>
            <p:nvSpPr>
              <p:cNvPr id="257" name="Oval 256">
                <a:extLst>
                  <a:ext uri="{FF2B5EF4-FFF2-40B4-BE49-F238E27FC236}">
                    <a16:creationId xmlns:a16="http://schemas.microsoft.com/office/drawing/2014/main" id="{02C1805B-0D5B-4948-98DE-6705A7A85B98}"/>
                  </a:ext>
                </a:extLst>
              </p:cNvPr>
              <p:cNvSpPr/>
              <p:nvPr/>
            </p:nvSpPr>
            <p:spPr>
              <a:xfrm>
                <a:off x="-2219093" y="1059366"/>
                <a:ext cx="1641074" cy="1442826"/>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Image result for florida gator">
              <a:extLst>
                <a:ext uri="{FF2B5EF4-FFF2-40B4-BE49-F238E27FC236}">
                  <a16:creationId xmlns:a16="http://schemas.microsoft.com/office/drawing/2014/main" id="{8B484E1A-8335-4240-8F45-B780709C4B0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316" y="5386817"/>
              <a:ext cx="656520" cy="4923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kies">
              <a:extLst>
                <a:ext uri="{FF2B5EF4-FFF2-40B4-BE49-F238E27FC236}">
                  <a16:creationId xmlns:a16="http://schemas.microsoft.com/office/drawing/2014/main" id="{D8FD1CBA-7B2A-409D-B654-BC18AE59A3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1731" y="5888699"/>
              <a:ext cx="723900" cy="543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ucky badger">
              <a:extLst>
                <a:ext uri="{FF2B5EF4-FFF2-40B4-BE49-F238E27FC236}">
                  <a16:creationId xmlns:a16="http://schemas.microsoft.com/office/drawing/2014/main" id="{00C3249B-03CD-4EC5-BECA-EACC182DB2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1116" y="6023592"/>
              <a:ext cx="541819" cy="70226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F6B4A04B-D08B-42B1-A91C-95C2D5908722}"/>
                </a:ext>
              </a:extLst>
            </p:cNvPr>
            <p:cNvGrpSpPr/>
            <p:nvPr/>
          </p:nvGrpSpPr>
          <p:grpSpPr>
            <a:xfrm>
              <a:off x="6914173" y="2698927"/>
              <a:ext cx="1216912" cy="1218747"/>
              <a:chOff x="6905223" y="2193817"/>
              <a:chExt cx="1216912" cy="1218747"/>
            </a:xfrm>
          </p:grpSpPr>
          <p:sp>
            <p:nvSpPr>
              <p:cNvPr id="331" name="Shape 53">
                <a:extLst>
                  <a:ext uri="{FF2B5EF4-FFF2-40B4-BE49-F238E27FC236}">
                    <a16:creationId xmlns:a16="http://schemas.microsoft.com/office/drawing/2014/main" id="{BA58D847-25A3-4070-9B9C-B8B1316C8D75}"/>
                  </a:ext>
                </a:extLst>
              </p:cNvPr>
              <p:cNvSpPr/>
              <p:nvPr/>
            </p:nvSpPr>
            <p:spPr>
              <a:xfrm>
                <a:off x="6905223" y="2193817"/>
                <a:ext cx="1216912" cy="1218747"/>
              </a:xfrm>
              <a:prstGeom prst="rect">
                <a:avLst/>
              </a:prstGeom>
              <a:solidFill>
                <a:schemeClr val="bg1"/>
              </a:solidFill>
              <a:ln w="28575" cap="flat">
                <a:solidFill>
                  <a:schemeClr val="tx2"/>
                </a:solidFill>
                <a:miter lim="400000"/>
              </a:ln>
              <a:effectLst/>
            </p:spPr>
            <p:txBody>
              <a:bodyPr wrap="square" lIns="50800" tIns="50800" rIns="50800" bIns="50800" numCol="1" anchor="ctr">
                <a:noAutofit/>
              </a:bodyPr>
              <a:lstStyle/>
              <a:p>
                <a:pPr lvl="0">
                  <a:defRPr sz="2600"/>
                </a:pPr>
                <a:endParaRPr sz="2600" dirty="0"/>
              </a:p>
            </p:txBody>
          </p:sp>
          <p:pic>
            <p:nvPicPr>
              <p:cNvPr id="11" name="Picture 10">
                <a:extLst>
                  <a:ext uri="{FF2B5EF4-FFF2-40B4-BE49-F238E27FC236}">
                    <a16:creationId xmlns:a16="http://schemas.microsoft.com/office/drawing/2014/main" id="{F5F62055-C0FC-4CB8-97D3-30B32759770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072450" y="2264101"/>
                <a:ext cx="882458" cy="1083221"/>
              </a:xfrm>
              <a:prstGeom prst="rect">
                <a:avLst/>
              </a:prstGeom>
            </p:spPr>
          </p:pic>
        </p:grpSp>
      </p:grpSp>
      <p:sp>
        <p:nvSpPr>
          <p:cNvPr id="332" name="Shape 98">
            <a:extLst>
              <a:ext uri="{FF2B5EF4-FFF2-40B4-BE49-F238E27FC236}">
                <a16:creationId xmlns:a16="http://schemas.microsoft.com/office/drawing/2014/main" id="{CD7A73C8-C0D4-4AFF-A925-A9649BC0A3F4}"/>
              </a:ext>
            </a:extLst>
          </p:cNvPr>
          <p:cNvSpPr/>
          <p:nvPr/>
        </p:nvSpPr>
        <p:spPr>
          <a:xfrm flipV="1">
            <a:off x="4433803" y="3304580"/>
            <a:ext cx="2458792" cy="7440"/>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a:p>
        </p:txBody>
      </p:sp>
      <p:grpSp>
        <p:nvGrpSpPr>
          <p:cNvPr id="13" name="Group 12">
            <a:extLst>
              <a:ext uri="{FF2B5EF4-FFF2-40B4-BE49-F238E27FC236}">
                <a16:creationId xmlns:a16="http://schemas.microsoft.com/office/drawing/2014/main" id="{4C28267C-0127-472F-99A3-A012DDFD000B}"/>
              </a:ext>
            </a:extLst>
          </p:cNvPr>
          <p:cNvGrpSpPr/>
          <p:nvPr/>
        </p:nvGrpSpPr>
        <p:grpSpPr>
          <a:xfrm>
            <a:off x="234223" y="1223859"/>
            <a:ext cx="7621345" cy="1764818"/>
            <a:chOff x="234223" y="1223859"/>
            <a:chExt cx="7621345" cy="1764818"/>
          </a:xfrm>
        </p:grpSpPr>
        <p:sp>
          <p:nvSpPr>
            <p:cNvPr id="334" name="Shape 67">
              <a:extLst>
                <a:ext uri="{FF2B5EF4-FFF2-40B4-BE49-F238E27FC236}">
                  <a16:creationId xmlns:a16="http://schemas.microsoft.com/office/drawing/2014/main" id="{BCE7516F-78A7-4FEB-A90E-542F9CEC49D4}"/>
                </a:ext>
              </a:extLst>
            </p:cNvPr>
            <p:cNvSpPr/>
            <p:nvPr/>
          </p:nvSpPr>
          <p:spPr>
            <a:xfrm flipV="1">
              <a:off x="7648270" y="1899482"/>
              <a:ext cx="5130" cy="788441"/>
            </a:xfrm>
            <a:prstGeom prst="line">
              <a:avLst/>
            </a:prstGeom>
            <a:ln w="25400">
              <a:solidFill>
                <a:schemeClr val="accent6">
                  <a:lumMod val="75000"/>
                </a:schemeClr>
              </a:solidFill>
              <a:miter lim="400000"/>
            </a:ln>
          </p:spPr>
          <p:txBody>
            <a:bodyPr lIns="0" tIns="0" rIns="0" bIns="0" anchor="ctr"/>
            <a:lstStyle/>
            <a:p>
              <a:pPr lvl="0">
                <a:defRPr sz="2600"/>
              </a:pPr>
              <a:endParaRPr sz="2600"/>
            </a:p>
          </p:txBody>
        </p:sp>
        <p:sp>
          <p:nvSpPr>
            <p:cNvPr id="335" name="Shape 68">
              <a:extLst>
                <a:ext uri="{FF2B5EF4-FFF2-40B4-BE49-F238E27FC236}">
                  <a16:creationId xmlns:a16="http://schemas.microsoft.com/office/drawing/2014/main" id="{1544708F-C450-42AA-99FA-8B99B22D85E9}"/>
                </a:ext>
              </a:extLst>
            </p:cNvPr>
            <p:cNvSpPr/>
            <p:nvPr/>
          </p:nvSpPr>
          <p:spPr>
            <a:xfrm>
              <a:off x="242556" y="1839447"/>
              <a:ext cx="7410844" cy="60036"/>
            </a:xfrm>
            <a:prstGeom prst="line">
              <a:avLst/>
            </a:prstGeom>
            <a:ln w="25400">
              <a:solidFill>
                <a:schemeClr val="accent6">
                  <a:lumMod val="75000"/>
                </a:schemeClr>
              </a:solidFill>
              <a:miter lim="400000"/>
            </a:ln>
          </p:spPr>
          <p:txBody>
            <a:bodyPr lIns="0" tIns="0" rIns="0" bIns="0" anchor="ctr"/>
            <a:lstStyle/>
            <a:p>
              <a:pPr lvl="0">
                <a:defRPr sz="2600"/>
              </a:pPr>
              <a:endParaRPr sz="2600" dirty="0"/>
            </a:p>
          </p:txBody>
        </p:sp>
        <p:sp>
          <p:nvSpPr>
            <p:cNvPr id="336" name="Shape 69">
              <a:extLst>
                <a:ext uri="{FF2B5EF4-FFF2-40B4-BE49-F238E27FC236}">
                  <a16:creationId xmlns:a16="http://schemas.microsoft.com/office/drawing/2014/main" id="{7D65E453-CEC8-474A-98EA-678F795F6340}"/>
                </a:ext>
              </a:extLst>
            </p:cNvPr>
            <p:cNvSpPr/>
            <p:nvPr/>
          </p:nvSpPr>
          <p:spPr>
            <a:xfrm flipV="1">
              <a:off x="234223" y="1839447"/>
              <a:ext cx="8333" cy="1149230"/>
            </a:xfrm>
            <a:prstGeom prst="line">
              <a:avLst/>
            </a:prstGeom>
            <a:ln w="25400">
              <a:solidFill>
                <a:schemeClr val="accent6">
                  <a:lumMod val="75000"/>
                </a:schemeClr>
              </a:solidFill>
              <a:miter lim="400000"/>
            </a:ln>
          </p:spPr>
          <p:txBody>
            <a:bodyPr lIns="0" tIns="0" rIns="0" bIns="0" anchor="ctr"/>
            <a:lstStyle/>
            <a:p>
              <a:pPr lvl="0">
                <a:defRPr sz="2600"/>
              </a:pPr>
              <a:endParaRPr sz="2600"/>
            </a:p>
          </p:txBody>
        </p:sp>
        <p:sp>
          <p:nvSpPr>
            <p:cNvPr id="337" name="Shape 70">
              <a:extLst>
                <a:ext uri="{FF2B5EF4-FFF2-40B4-BE49-F238E27FC236}">
                  <a16:creationId xmlns:a16="http://schemas.microsoft.com/office/drawing/2014/main" id="{7CD0BF39-768C-4C3F-A144-1B9CA3138A58}"/>
                </a:ext>
              </a:extLst>
            </p:cNvPr>
            <p:cNvSpPr/>
            <p:nvPr/>
          </p:nvSpPr>
          <p:spPr>
            <a:xfrm>
              <a:off x="242556" y="2980946"/>
              <a:ext cx="418198" cy="0"/>
            </a:xfrm>
            <a:prstGeom prst="line">
              <a:avLst/>
            </a:prstGeom>
            <a:ln w="25400">
              <a:solidFill>
                <a:schemeClr val="accent6">
                  <a:lumMod val="75000"/>
                </a:schemeClr>
              </a:solidFill>
              <a:miter lim="400000"/>
              <a:tailEnd type="triangle"/>
            </a:ln>
          </p:spPr>
          <p:txBody>
            <a:bodyPr lIns="0" tIns="0" rIns="0" bIns="0" anchor="ctr"/>
            <a:lstStyle/>
            <a:p>
              <a:pPr lvl="0">
                <a:defRPr sz="2600"/>
              </a:pPr>
              <a:endParaRPr sz="2600"/>
            </a:p>
          </p:txBody>
        </p:sp>
        <p:sp>
          <p:nvSpPr>
            <p:cNvPr id="338" name="Shape 71">
              <a:extLst>
                <a:ext uri="{FF2B5EF4-FFF2-40B4-BE49-F238E27FC236}">
                  <a16:creationId xmlns:a16="http://schemas.microsoft.com/office/drawing/2014/main" id="{E97C765D-3B9F-4F9A-A557-5913713D01A8}"/>
                </a:ext>
              </a:extLst>
            </p:cNvPr>
            <p:cNvSpPr/>
            <p:nvPr/>
          </p:nvSpPr>
          <p:spPr>
            <a:xfrm>
              <a:off x="379152" y="1223859"/>
              <a:ext cx="7476416" cy="626121"/>
            </a:xfrm>
            <a:prstGeom prst="rect">
              <a:avLst/>
            </a:prstGeom>
            <a:ln w="12700">
              <a:miter lim="400000"/>
            </a:ln>
            <a:extLst>
              <a:ext uri="{C572A759-6A51-4108-AA02-DFA0A04FC94B}">
                <ma14:wrappingTextBoxFlag xmlns:ma14="http://schemas.microsoft.com/office/mac/drawingml/2011/main" xmlns="" val="1"/>
              </a:ext>
            </a:extLst>
          </p:spPr>
          <p:txBody>
            <a:bodyPr wrap="square" lIns="35713" tIns="35713" rIns="35713" bIns="35713" anchor="ctr">
              <a:spAutoFit/>
            </a:bodyPr>
            <a:lstStyle>
              <a:lvl1pPr>
                <a:defRPr sz="2800">
                  <a:solidFill>
                    <a:srgbClr val="7BDB45"/>
                  </a:solidFill>
                </a:defRPr>
              </a:lvl1pPr>
            </a:lstStyle>
            <a:p>
              <a:pPr lvl="0" algn="ctr">
                <a:defRPr sz="1800">
                  <a:solidFill>
                    <a:srgbClr val="000000"/>
                  </a:solidFill>
                </a:defRPr>
              </a:pPr>
              <a:r>
                <a:rPr lang="en-US" sz="1800" dirty="0"/>
                <a:t>G</a:t>
              </a:r>
              <a:r>
                <a:rPr sz="1800" dirty="0"/>
                <a:t>et </a:t>
              </a:r>
              <a:r>
                <a:rPr lang="en-US" sz="1800" dirty="0"/>
                <a:t>response </a:t>
              </a:r>
              <a:r>
                <a:rPr sz="1800" dirty="0"/>
                <a:t>variables</a:t>
              </a:r>
              <a:r>
                <a:rPr lang="en-US" sz="1800" dirty="0"/>
                <a:t> from output.nc file for each simulation</a:t>
              </a:r>
              <a:r>
                <a:rPr sz="1800" dirty="0"/>
                <a:t>, </a:t>
              </a:r>
              <a:endParaRPr lang="en-US" sz="1800" dirty="0"/>
            </a:p>
            <a:p>
              <a:pPr lvl="0" algn="ctr">
                <a:defRPr sz="1800">
                  <a:solidFill>
                    <a:srgbClr val="000000"/>
                  </a:solidFill>
                </a:defRPr>
              </a:pPr>
              <a:r>
                <a:rPr lang="en-US" sz="1800" dirty="0"/>
                <a:t>visualize output from 1000’s of model runs using </a:t>
              </a:r>
              <a:r>
                <a:rPr lang="en-US" sz="1800" dirty="0" err="1"/>
                <a:t>glmtools</a:t>
              </a:r>
              <a:r>
                <a:rPr lang="en-US" sz="1800" dirty="0"/>
                <a:t> package</a:t>
              </a:r>
              <a:endParaRPr sz="1800" dirty="0"/>
            </a:p>
          </p:txBody>
        </p:sp>
      </p:grpSp>
    </p:spTree>
    <p:extLst>
      <p:ext uri="{BB962C8B-B14F-4D97-AF65-F5344CB8AC3E}">
        <p14:creationId xmlns:p14="http://schemas.microsoft.com/office/powerpoint/2010/main" val="5825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p:bldP spid="96" grpId="0" animBg="1"/>
      <p:bldP spid="98" grpId="0" animBg="1"/>
      <p:bldP spid="261" grpId="0"/>
      <p:bldP spid="91" grpId="0" animBg="1"/>
      <p:bldP spid="297" grpId="0" animBg="1"/>
      <p:bldP spid="3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body" idx="1"/>
          </p:nvPr>
        </p:nvSpPr>
        <p:spPr>
          <a:xfrm>
            <a:off x="457200" y="1343025"/>
            <a:ext cx="8585200" cy="4876800"/>
          </a:xfrm>
          <a:prstGeom prst="rect">
            <a:avLst/>
          </a:prstGeom>
        </p:spPr>
        <p:txBody>
          <a:bodyPr>
            <a:normAutofit/>
          </a:bodyPr>
          <a:lstStyle/>
          <a:p>
            <a:pPr defTabSz="349102">
              <a:spcBef>
                <a:spcPts val="0"/>
              </a:spcBef>
              <a:spcAft>
                <a:spcPts val="1200"/>
              </a:spcAft>
              <a:buFont typeface="Wingdings" panose="05000000000000000000" pitchFamily="2" charset="2"/>
              <a:buChar char="§"/>
              <a:defRPr sz="1800">
                <a:solidFill>
                  <a:srgbClr val="000000"/>
                </a:solidFill>
              </a:defRPr>
            </a:pPr>
            <a:r>
              <a:rPr sz="2300" b="1" dirty="0"/>
              <a:t>Web service</a:t>
            </a:r>
            <a:r>
              <a:rPr lang="en-US" sz="2300" dirty="0"/>
              <a:t>: </a:t>
            </a:r>
            <a:r>
              <a:rPr sz="2300" dirty="0"/>
              <a:t>A server takes requests from you through R</a:t>
            </a:r>
          </a:p>
          <a:p>
            <a:pPr defTabSz="349102">
              <a:spcBef>
                <a:spcPts val="0"/>
              </a:spcBef>
              <a:spcAft>
                <a:spcPts val="1200"/>
              </a:spcAft>
              <a:buFont typeface="Wingdings" panose="05000000000000000000" pitchFamily="2" charset="2"/>
              <a:buChar char="§"/>
              <a:defRPr sz="1800">
                <a:solidFill>
                  <a:srgbClr val="000000"/>
                </a:solidFill>
              </a:defRPr>
            </a:pPr>
            <a:r>
              <a:rPr sz="2300" b="1" dirty="0"/>
              <a:t>IPOP network overlay</a:t>
            </a:r>
            <a:r>
              <a:rPr lang="en-US" sz="2300" dirty="0"/>
              <a:t>: </a:t>
            </a:r>
            <a:r>
              <a:rPr sz="2300" dirty="0"/>
              <a:t>Aggregates computers across the Internet as if they belong to the same domain</a:t>
            </a:r>
            <a:r>
              <a:rPr lang="en-US" sz="2300" dirty="0"/>
              <a:t> within the cloud</a:t>
            </a:r>
            <a:endParaRPr sz="2300" dirty="0"/>
          </a:p>
          <a:p>
            <a:pPr defTabSz="349102">
              <a:spcBef>
                <a:spcPts val="0"/>
              </a:spcBef>
              <a:spcAft>
                <a:spcPts val="1200"/>
              </a:spcAft>
              <a:buFont typeface="Wingdings" panose="05000000000000000000" pitchFamily="2" charset="2"/>
              <a:buChar char="§"/>
              <a:defRPr sz="1800">
                <a:solidFill>
                  <a:srgbClr val="000000"/>
                </a:solidFill>
              </a:defRPr>
            </a:pPr>
            <a:r>
              <a:rPr sz="2300" b="1" dirty="0" err="1"/>
              <a:t>HTCondor</a:t>
            </a:r>
            <a:r>
              <a:rPr lang="en-US" sz="2300" dirty="0"/>
              <a:t>: </a:t>
            </a:r>
            <a:r>
              <a:rPr sz="2300" dirty="0"/>
              <a:t>Distributes </a:t>
            </a:r>
            <a:r>
              <a:rPr sz="2300" dirty="0" err="1"/>
              <a:t>GLM</a:t>
            </a:r>
            <a:r>
              <a:rPr sz="2300" dirty="0"/>
              <a:t> jobs to the computers connected by </a:t>
            </a:r>
            <a:r>
              <a:rPr sz="2300" dirty="0" err="1"/>
              <a:t>IPOP</a:t>
            </a:r>
            <a:r>
              <a:rPr sz="2300" dirty="0"/>
              <a:t> so they can run concurrently and finish faster</a:t>
            </a:r>
          </a:p>
        </p:txBody>
      </p:sp>
      <p:sp>
        <p:nvSpPr>
          <p:cNvPr id="6" name="Title 1">
            <a:extLst>
              <a:ext uri="{FF2B5EF4-FFF2-40B4-BE49-F238E27FC236}">
                <a16:creationId xmlns:a16="http://schemas.microsoft.com/office/drawing/2014/main" id="{0F39F47F-23EE-4943-A53B-42C1EE90D7C0}"/>
              </a:ext>
            </a:extLst>
          </p:cNvPr>
          <p:cNvSpPr>
            <a:spLocks noGrp="1"/>
          </p:cNvSpPr>
          <p:nvPr>
            <p:ph type="title"/>
          </p:nvPr>
        </p:nvSpPr>
        <p:spPr>
          <a:xfrm>
            <a:off x="0" y="352425"/>
            <a:ext cx="8229600" cy="990600"/>
          </a:xfrm>
        </p:spPr>
        <p:txBody>
          <a:bodyPr/>
          <a:lstStyle/>
          <a:p>
            <a:r>
              <a:rPr lang="en-US" b="1" dirty="0"/>
              <a:t> GRAPLEr in action</a:t>
            </a:r>
          </a:p>
        </p:txBody>
      </p:sp>
      <p:pic>
        <p:nvPicPr>
          <p:cNvPr id="3074" name="Picture 2" descr="Figure 1: System Architecture (GRAPLEr). Users interact with GRAPLEr using R environments in their desktop (right). The client connects to a Web service tier (GWS) that exposes an endpoint to the public Internet. Job batches are prepared using GEMT and are scheduled to execute in distributed HTCondor resources across an IPOP virtual private network.">
            <a:extLst>
              <a:ext uri="{FF2B5EF4-FFF2-40B4-BE49-F238E27FC236}">
                <a16:creationId xmlns:a16="http://schemas.microsoft.com/office/drawing/2014/main" id="{35814955-1167-45C5-AED9-D38D1EC6B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16325"/>
            <a:ext cx="6324600" cy="2837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BE896B-5182-46F7-BAC8-43A2FB34C7D1}"/>
              </a:ext>
            </a:extLst>
          </p:cNvPr>
          <p:cNvSpPr txBox="1"/>
          <p:nvPr/>
        </p:nvSpPr>
        <p:spPr>
          <a:xfrm>
            <a:off x="5106881" y="6510282"/>
            <a:ext cx="4037119" cy="369332"/>
          </a:xfrm>
          <a:prstGeom prst="rect">
            <a:avLst/>
          </a:prstGeom>
          <a:noFill/>
        </p:spPr>
        <p:txBody>
          <a:bodyPr wrap="square" rtlCol="0">
            <a:spAutoFit/>
          </a:bodyPr>
          <a:lstStyle/>
          <a:p>
            <a:pPr algn="r"/>
            <a:r>
              <a:rPr lang="en-US" dirty="0"/>
              <a:t>Figure: Subratie et al. 2017</a:t>
            </a:r>
          </a:p>
        </p:txBody>
      </p:sp>
    </p:spTree>
    <p:extLst>
      <p:ext uri="{BB962C8B-B14F-4D97-AF65-F5344CB8AC3E}">
        <p14:creationId xmlns:p14="http://schemas.microsoft.com/office/powerpoint/2010/main" val="38294390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229600" cy="990600"/>
          </a:xfrm>
        </p:spPr>
        <p:txBody>
          <a:bodyPr/>
          <a:lstStyle/>
          <a:p>
            <a:r>
              <a:rPr lang="en-US" b="1" dirty="0"/>
              <a:t> Activity C</a:t>
            </a:r>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
            </a:pPr>
            <a:r>
              <a:rPr lang="en-US" dirty="0"/>
              <a:t>Go through the </a:t>
            </a:r>
            <a:r>
              <a:rPr lang="en-US" dirty="0" err="1"/>
              <a:t>GRAPLEr</a:t>
            </a:r>
            <a:r>
              <a:rPr lang="en-US" dirty="0"/>
              <a:t> demo in the R script</a:t>
            </a:r>
          </a:p>
          <a:p>
            <a:pPr lvl="0">
              <a:spcAft>
                <a:spcPts val="1200"/>
              </a:spcAft>
              <a:buFont typeface="Wingdings" panose="05000000000000000000" pitchFamily="2" charset="2"/>
              <a:buChar char="§"/>
            </a:pPr>
            <a:r>
              <a:rPr lang="en-US" dirty="0"/>
              <a:t>Once you have finished the demonstration, design your own simulation "experiment" with your partner and use the GRAPLEr to examine the offsets of a meteorological variable and magnitude of your choice. </a:t>
            </a:r>
          </a:p>
          <a:p>
            <a:pPr lvl="0">
              <a:spcAft>
                <a:spcPts val="1200"/>
              </a:spcAft>
              <a:buFont typeface="Wingdings" panose="05000000000000000000" pitchFamily="2" charset="2"/>
              <a:buChar char="§"/>
            </a:pPr>
            <a:r>
              <a:rPr lang="en-US" b="1" dirty="0"/>
              <a:t>Create some figures from your simulation and share them with the class.</a:t>
            </a:r>
          </a:p>
          <a:p>
            <a:pPr>
              <a:spcAft>
                <a:spcPts val="1200"/>
              </a:spcAft>
              <a:buFont typeface="Wingdings" panose="05000000000000000000" pitchFamily="2" charset="2"/>
              <a:buChar char="§"/>
            </a:pPr>
            <a:endParaRPr lang="en-US" dirty="0"/>
          </a:p>
        </p:txBody>
      </p:sp>
      <p:pic>
        <p:nvPicPr>
          <p:cNvPr id="4098" name="Picture 2" descr="Image result for thermometer">
            <a:extLst>
              <a:ext uri="{FF2B5EF4-FFF2-40B4-BE49-F238E27FC236}">
                <a16:creationId xmlns:a16="http://schemas.microsoft.com/office/drawing/2014/main" id="{FB1732B4-A67A-46BF-99FF-181B399F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4709447"/>
            <a:ext cx="5092700" cy="1962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685E48-2EC7-4B73-98FA-3DFEA1A2494B}"/>
              </a:ext>
            </a:extLst>
          </p:cNvPr>
          <p:cNvSpPr txBox="1"/>
          <p:nvPr/>
        </p:nvSpPr>
        <p:spPr>
          <a:xfrm>
            <a:off x="1589088" y="6601539"/>
            <a:ext cx="5529262" cy="246221"/>
          </a:xfrm>
          <a:prstGeom prst="rect">
            <a:avLst/>
          </a:prstGeom>
          <a:noFill/>
        </p:spPr>
        <p:txBody>
          <a:bodyPr wrap="square" rtlCol="0">
            <a:spAutoFit/>
          </a:bodyPr>
          <a:lstStyle/>
          <a:p>
            <a:pPr algn="r"/>
            <a:r>
              <a:rPr lang="en-US" sz="1000" dirty="0"/>
              <a:t>Image: </a:t>
            </a:r>
            <a:r>
              <a:rPr lang="en-US" sz="1000" dirty="0" err="1"/>
              <a:t>Pixabay</a:t>
            </a:r>
            <a:r>
              <a:rPr lang="en-US" sz="1000" dirty="0"/>
              <a:t> public domain</a:t>
            </a:r>
          </a:p>
        </p:txBody>
      </p:sp>
      <p:sp>
        <p:nvSpPr>
          <p:cNvPr id="4" name="Rectangle 3">
            <a:extLst>
              <a:ext uri="{FF2B5EF4-FFF2-40B4-BE49-F238E27FC236}">
                <a16:creationId xmlns:a16="http://schemas.microsoft.com/office/drawing/2014/main" id="{D46730A2-E68A-4C33-BBED-C30F17D91BB2}"/>
              </a:ext>
            </a:extLst>
          </p:cNvPr>
          <p:cNvSpPr/>
          <p:nvPr/>
        </p:nvSpPr>
        <p:spPr>
          <a:xfrm>
            <a:off x="4132360" y="3244334"/>
            <a:ext cx="879280" cy="369332"/>
          </a:xfrm>
          <a:prstGeom prst="rect">
            <a:avLst/>
          </a:prstGeom>
        </p:spPr>
        <p:txBody>
          <a:bodyPr wrap="none">
            <a:spAutoFit/>
          </a:bodyPr>
          <a:lstStyle/>
          <a:p>
            <a:r>
              <a:rPr lang="en-US" dirty="0">
                <a:solidFill>
                  <a:srgbClr val="000000"/>
                </a:solidFill>
                <a:latin typeface="Calibri" panose="020F0502020204030204" pitchFamily="34" charset="0"/>
                <a:ea typeface="Calibri" panose="020F0502020204030204" pitchFamily="34" charset="0"/>
              </a:rPr>
              <a:t>m day</a:t>
            </a:r>
            <a:r>
              <a:rPr lang="en-US" baseline="30000" dirty="0">
                <a:solidFill>
                  <a:srgbClr val="000000"/>
                </a:solidFill>
                <a:latin typeface="Calibri" panose="020F0502020204030204" pitchFamily="34" charset="0"/>
                <a:ea typeface="Calibri" panose="020F0502020204030204" pitchFamily="34" charset="0"/>
              </a:rPr>
              <a:t>-1</a:t>
            </a:r>
            <a:endParaRPr lang="en-US" dirty="0"/>
          </a:p>
        </p:txBody>
      </p:sp>
      <p:sp>
        <p:nvSpPr>
          <p:cNvPr id="6" name="Rectangle 5">
            <a:extLst>
              <a:ext uri="{FF2B5EF4-FFF2-40B4-BE49-F238E27FC236}">
                <a16:creationId xmlns:a16="http://schemas.microsoft.com/office/drawing/2014/main" id="{C05F043D-4FCD-429C-B79C-15BC6BA55298}"/>
              </a:ext>
            </a:extLst>
          </p:cNvPr>
          <p:cNvSpPr/>
          <p:nvPr/>
        </p:nvSpPr>
        <p:spPr>
          <a:xfrm>
            <a:off x="4132360" y="3244334"/>
            <a:ext cx="879280" cy="369332"/>
          </a:xfrm>
          <a:prstGeom prst="rect">
            <a:avLst/>
          </a:prstGeom>
        </p:spPr>
        <p:txBody>
          <a:bodyPr wrap="none">
            <a:spAutoFit/>
          </a:bodyPr>
          <a:lstStyle/>
          <a:p>
            <a:r>
              <a:rPr lang="en-US" dirty="0">
                <a:solidFill>
                  <a:srgbClr val="000000"/>
                </a:solidFill>
                <a:latin typeface="Calibri" panose="020F0502020204030204" pitchFamily="34" charset="0"/>
                <a:ea typeface="Calibri" panose="020F0502020204030204" pitchFamily="34" charset="0"/>
              </a:rPr>
              <a:t>m day</a:t>
            </a:r>
            <a:r>
              <a:rPr lang="en-US" baseline="30000" dirty="0">
                <a:solidFill>
                  <a:srgbClr val="000000"/>
                </a:solidFill>
                <a:latin typeface="Calibri" panose="020F0502020204030204" pitchFamily="34" charset="0"/>
                <a:ea typeface="Calibri" panose="020F0502020204030204" pitchFamily="34" charset="0"/>
              </a:rPr>
              <a:t>-1</a:t>
            </a:r>
            <a:endParaRPr lang="en-US" dirty="0"/>
          </a:p>
        </p:txBody>
      </p:sp>
    </p:spTree>
    <p:extLst>
      <p:ext uri="{BB962C8B-B14F-4D97-AF65-F5344CB8AC3E}">
        <p14:creationId xmlns:p14="http://schemas.microsoft.com/office/powerpoint/2010/main" val="242348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75354"/>
            <a:ext cx="9144000" cy="990600"/>
          </a:xfrm>
        </p:spPr>
        <p:txBody>
          <a:bodyPr>
            <a:normAutofit/>
          </a:bodyPr>
          <a:lstStyle/>
          <a:p>
            <a:r>
              <a:rPr lang="en-US" b="1" dirty="0"/>
              <a:t> Thank you for participating! </a:t>
            </a:r>
          </a:p>
        </p:txBody>
      </p:sp>
      <p:pic>
        <p:nvPicPr>
          <p:cNvPr id="18" name="Picture 4" descr="Image result for R statistical">
            <a:extLst>
              <a:ext uri="{FF2B5EF4-FFF2-40B4-BE49-F238E27FC236}">
                <a16:creationId xmlns:a16="http://schemas.microsoft.com/office/drawing/2014/main" id="{E16EF220-3A5F-4184-80EF-4699F6DBAC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5611" y="4239000"/>
            <a:ext cx="1447484" cy="11218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a:stretch>
            <a:fillRect/>
          </a:stretch>
        </p:blipFill>
        <p:spPr>
          <a:xfrm>
            <a:off x="1887935" y="5360840"/>
            <a:ext cx="2536178" cy="1406849"/>
          </a:xfrm>
          <a:prstGeom prst="rect">
            <a:avLst/>
          </a:prstGeom>
        </p:spPr>
      </p:pic>
      <p:pic>
        <p:nvPicPr>
          <p:cNvPr id="30" name="Picture 29"/>
          <p:cNvPicPr>
            <a:picLocks noChangeAspect="1"/>
          </p:cNvPicPr>
          <p:nvPr/>
        </p:nvPicPr>
        <p:blipFill rotWithShape="1">
          <a:blip r:embed="rId5"/>
          <a:srcRect l="20189"/>
          <a:stretch/>
        </p:blipFill>
        <p:spPr>
          <a:xfrm>
            <a:off x="4854411" y="5360839"/>
            <a:ext cx="1785156" cy="1406849"/>
          </a:xfrm>
          <a:prstGeom prst="rect">
            <a:avLst/>
          </a:prstGeom>
        </p:spPr>
      </p:pic>
      <p:pic>
        <p:nvPicPr>
          <p:cNvPr id="33" name="Picture 32"/>
          <p:cNvPicPr>
            <a:picLocks/>
          </p:cNvPicPr>
          <p:nvPr/>
        </p:nvPicPr>
        <p:blipFill>
          <a:blip r:embed="rId6"/>
          <a:stretch>
            <a:fillRect/>
          </a:stretch>
        </p:blipFill>
        <p:spPr>
          <a:xfrm>
            <a:off x="7069866" y="4097197"/>
            <a:ext cx="2074134" cy="1405444"/>
          </a:xfrm>
          <a:prstGeom prst="rect">
            <a:avLst/>
          </a:prstGeom>
        </p:spPr>
      </p:pic>
      <p:sp>
        <p:nvSpPr>
          <p:cNvPr id="34" name="Oval 33"/>
          <p:cNvSpPr/>
          <p:nvPr/>
        </p:nvSpPr>
        <p:spPr>
          <a:xfrm>
            <a:off x="1993394" y="3680177"/>
            <a:ext cx="4820392" cy="135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a:stretch>
            <a:fillRect/>
          </a:stretch>
        </p:blipFill>
        <p:spPr>
          <a:xfrm>
            <a:off x="2123971" y="1693332"/>
            <a:ext cx="4559238" cy="2918696"/>
          </a:xfrm>
          <a:prstGeom prst="rect">
            <a:avLst/>
          </a:prstGeom>
        </p:spPr>
      </p:pic>
    </p:spTree>
    <p:extLst>
      <p:ext uri="{BB962C8B-B14F-4D97-AF65-F5344CB8AC3E}">
        <p14:creationId xmlns:p14="http://schemas.microsoft.com/office/powerpoint/2010/main" val="34079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2425"/>
            <a:ext cx="8229600" cy="990600"/>
          </a:xfrm>
        </p:spPr>
        <p:txBody>
          <a:bodyPr/>
          <a:lstStyle/>
          <a:p>
            <a:r>
              <a:rPr lang="en-US" b="1" dirty="0"/>
              <a:t> Lakes are changing worldwide…</a:t>
            </a:r>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
            </a:pPr>
            <a:r>
              <a:rPr lang="en-US" dirty="0"/>
              <a:t>In response to altered climate, some regions are experiencing different temperature, precipitation, and wind conditions than in the past.</a:t>
            </a:r>
          </a:p>
          <a:p>
            <a:pPr>
              <a:spcAft>
                <a:spcPts val="1200"/>
              </a:spcAft>
              <a:buFont typeface="Wingdings" panose="05000000000000000000" pitchFamily="2" charset="2"/>
              <a:buChar char="§"/>
            </a:pPr>
            <a:r>
              <a:rPr lang="en-US" dirty="0"/>
              <a:t>Because of their position in the landscape and their thermal inertia, lakes can be powerful indicators of climate change.</a:t>
            </a:r>
          </a:p>
        </p:txBody>
      </p:sp>
      <p:pic>
        <p:nvPicPr>
          <p:cNvPr id="3074" name="Picture 2" descr="Image result for frozen lake">
            <a:extLst>
              <a:ext uri="{FF2B5EF4-FFF2-40B4-BE49-F238E27FC236}">
                <a16:creationId xmlns:a16="http://schemas.microsoft.com/office/drawing/2014/main" id="{C970259E-BF04-4C7D-BA11-C7477E63C89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3067" y="4533900"/>
            <a:ext cx="3667399" cy="166370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pic>
        <p:nvPicPr>
          <p:cNvPr id="3076" name="Picture 4" descr="Image result for summer lake">
            <a:extLst>
              <a:ext uri="{FF2B5EF4-FFF2-40B4-BE49-F238E27FC236}">
                <a16:creationId xmlns:a16="http://schemas.microsoft.com/office/drawing/2014/main" id="{C33F5213-B1B9-4B4B-B323-E135BA51108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4873533" y="4533900"/>
            <a:ext cx="3667399" cy="166370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7E4253-47F8-4877-955C-D0FF058E222D}"/>
              </a:ext>
            </a:extLst>
          </p:cNvPr>
          <p:cNvSpPr txBox="1"/>
          <p:nvPr/>
        </p:nvSpPr>
        <p:spPr>
          <a:xfrm>
            <a:off x="457200" y="6197600"/>
            <a:ext cx="3813266" cy="246221"/>
          </a:xfrm>
          <a:prstGeom prst="rect">
            <a:avLst/>
          </a:prstGeom>
          <a:noFill/>
        </p:spPr>
        <p:txBody>
          <a:bodyPr wrap="square" rtlCol="0">
            <a:spAutoFit/>
          </a:bodyPr>
          <a:lstStyle/>
          <a:p>
            <a:pPr algn="r"/>
            <a:r>
              <a:rPr lang="en-US" sz="1000" dirty="0"/>
              <a:t>Image: Wikimedia commons</a:t>
            </a:r>
          </a:p>
        </p:txBody>
      </p:sp>
      <p:sp>
        <p:nvSpPr>
          <p:cNvPr id="8" name="TextBox 7">
            <a:extLst>
              <a:ext uri="{FF2B5EF4-FFF2-40B4-BE49-F238E27FC236}">
                <a16:creationId xmlns:a16="http://schemas.microsoft.com/office/drawing/2014/main" id="{29E5888E-EDF1-4023-BA02-FC09AC1BF235}"/>
              </a:ext>
            </a:extLst>
          </p:cNvPr>
          <p:cNvSpPr txBox="1"/>
          <p:nvPr/>
        </p:nvSpPr>
        <p:spPr>
          <a:xfrm>
            <a:off x="4727666" y="6197599"/>
            <a:ext cx="3813266" cy="246221"/>
          </a:xfrm>
          <a:prstGeom prst="rect">
            <a:avLst/>
          </a:prstGeom>
          <a:noFill/>
        </p:spPr>
        <p:txBody>
          <a:bodyPr wrap="square" rtlCol="0">
            <a:spAutoFit/>
          </a:bodyPr>
          <a:lstStyle/>
          <a:p>
            <a:pPr algn="r"/>
            <a:r>
              <a:rPr lang="en-US" sz="1000" dirty="0"/>
              <a:t>Image: Wikimedia commons</a:t>
            </a:r>
          </a:p>
        </p:txBody>
      </p:sp>
    </p:spTree>
    <p:extLst>
      <p:ext uri="{BB962C8B-B14F-4D97-AF65-F5344CB8AC3E}">
        <p14:creationId xmlns:p14="http://schemas.microsoft.com/office/powerpoint/2010/main" val="419332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451"/>
            <a:ext cx="8686800" cy="990600"/>
          </a:xfrm>
        </p:spPr>
        <p:txBody>
          <a:bodyPr>
            <a:normAutofit/>
          </a:bodyPr>
          <a:lstStyle/>
          <a:p>
            <a:r>
              <a:rPr lang="en-US" b="1" dirty="0"/>
              <a:t> Our focal question:</a:t>
            </a:r>
          </a:p>
        </p:txBody>
      </p:sp>
      <p:sp>
        <p:nvSpPr>
          <p:cNvPr id="6" name="Rectangle 5">
            <a:extLst>
              <a:ext uri="{FF2B5EF4-FFF2-40B4-BE49-F238E27FC236}">
                <a16:creationId xmlns:a16="http://schemas.microsoft.com/office/drawing/2014/main" id="{5D3B5112-929C-4971-837B-83DCC7254433}"/>
              </a:ext>
            </a:extLst>
          </p:cNvPr>
          <p:cNvSpPr/>
          <p:nvPr/>
        </p:nvSpPr>
        <p:spPr>
          <a:xfrm>
            <a:off x="-1" y="1998701"/>
            <a:ext cx="9144001" cy="2215991"/>
          </a:xfrm>
          <a:prstGeom prst="rect">
            <a:avLst/>
          </a:prstGeom>
        </p:spPr>
        <p:txBody>
          <a:bodyPr wrap="square">
            <a:spAutoFit/>
          </a:bodyPr>
          <a:lstStyle/>
          <a:p>
            <a:pPr algn="ctr"/>
            <a:r>
              <a:rPr lang="en-US" sz="4600" dirty="0"/>
              <a:t>How will lake thermal structure </a:t>
            </a:r>
            <a:r>
              <a:rPr lang="en-US" sz="4600" b="1" dirty="0"/>
              <a:t>change</a:t>
            </a:r>
            <a:r>
              <a:rPr lang="en-US" sz="4600" dirty="0"/>
              <a:t> in response to </a:t>
            </a:r>
          </a:p>
          <a:p>
            <a:pPr algn="ctr"/>
            <a:r>
              <a:rPr lang="en-US" sz="4600" dirty="0"/>
              <a:t>altered climate?</a:t>
            </a:r>
          </a:p>
        </p:txBody>
      </p:sp>
      <p:pic>
        <p:nvPicPr>
          <p:cNvPr id="7" name="Picture 6">
            <a:extLst>
              <a:ext uri="{FF2B5EF4-FFF2-40B4-BE49-F238E27FC236}">
                <a16:creationId xmlns:a16="http://schemas.microsoft.com/office/drawing/2014/main" id="{AD4C3A18-F746-4A33-8282-73CAACEF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43860"/>
            <a:ext cx="9144000" cy="1333115"/>
          </a:xfrm>
          <a:prstGeom prst="rect">
            <a:avLst/>
          </a:prstGeom>
        </p:spPr>
      </p:pic>
      <p:sp>
        <p:nvSpPr>
          <p:cNvPr id="5" name="TextBox 4">
            <a:extLst>
              <a:ext uri="{FF2B5EF4-FFF2-40B4-BE49-F238E27FC236}">
                <a16:creationId xmlns:a16="http://schemas.microsoft.com/office/drawing/2014/main" id="{1F66A674-DC20-4713-B350-BC6CB9D39CA2}"/>
              </a:ext>
            </a:extLst>
          </p:cNvPr>
          <p:cNvSpPr txBox="1"/>
          <p:nvPr/>
        </p:nvSpPr>
        <p:spPr>
          <a:xfrm>
            <a:off x="3614737" y="6276975"/>
            <a:ext cx="5529262" cy="246221"/>
          </a:xfrm>
          <a:prstGeom prst="rect">
            <a:avLst/>
          </a:prstGeom>
          <a:noFill/>
        </p:spPr>
        <p:txBody>
          <a:bodyPr wrap="square" rtlCol="0">
            <a:spAutoFit/>
          </a:bodyPr>
          <a:lstStyle/>
          <a:p>
            <a:pPr algn="r"/>
            <a:r>
              <a:rPr lang="en-US" sz="1000" dirty="0"/>
              <a:t>Image modified from: Figure 44.10 in “Ecology and the Biosphere” (Candela Learning) </a:t>
            </a:r>
          </a:p>
        </p:txBody>
      </p:sp>
    </p:spTree>
    <p:extLst>
      <p:ext uri="{BB962C8B-B14F-4D97-AF65-F5344CB8AC3E}">
        <p14:creationId xmlns:p14="http://schemas.microsoft.com/office/powerpoint/2010/main" val="176279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451"/>
            <a:ext cx="8229600" cy="990600"/>
          </a:xfrm>
        </p:spPr>
        <p:txBody>
          <a:bodyPr/>
          <a:lstStyle/>
          <a:p>
            <a:r>
              <a:rPr lang="en-US" b="1" dirty="0"/>
              <a:t> What is lake thermal structure?</a:t>
            </a:r>
          </a:p>
        </p:txBody>
      </p:sp>
      <p:sp>
        <p:nvSpPr>
          <p:cNvPr id="5" name="TextBox 4"/>
          <p:cNvSpPr txBox="1"/>
          <p:nvPr/>
        </p:nvSpPr>
        <p:spPr>
          <a:xfrm>
            <a:off x="136083" y="6470596"/>
            <a:ext cx="9344344" cy="369332"/>
          </a:xfrm>
          <a:prstGeom prst="rect">
            <a:avLst/>
          </a:prstGeom>
          <a:noFill/>
        </p:spPr>
        <p:txBody>
          <a:bodyPr wrap="square" rtlCol="0">
            <a:spAutoFit/>
          </a:bodyPr>
          <a:lstStyle/>
          <a:p>
            <a:r>
              <a:rPr lang="en-US" dirty="0"/>
              <a:t>Lake Sunapee, NH, USA: data from Lake Sunapee Protective Association buoy, 2012</a:t>
            </a:r>
          </a:p>
        </p:txBody>
      </p:sp>
      <p:pic>
        <p:nvPicPr>
          <p:cNvPr id="4" name="Picture 3" descr="FullWtr_2012_wTemp.png"/>
          <p:cNvPicPr>
            <a:picLocks noChangeAspect="1"/>
          </p:cNvPicPr>
          <p:nvPr/>
        </p:nvPicPr>
        <p:blipFill rotWithShape="1">
          <a:blip r:embed="rId3" cstate="hqprint">
            <a:extLst>
              <a:ext uri="{28A0092B-C50C-407E-A947-70E740481C1C}">
                <a14:useLocalDpi xmlns:a14="http://schemas.microsoft.com/office/drawing/2010/main" val="0"/>
              </a:ext>
            </a:extLst>
          </a:blip>
          <a:srcRect l="2500"/>
          <a:stretch/>
        </p:blipFill>
        <p:spPr>
          <a:xfrm>
            <a:off x="228600" y="1614171"/>
            <a:ext cx="8915400" cy="4725513"/>
          </a:xfrm>
          <a:prstGeom prst="rect">
            <a:avLst/>
          </a:prstGeom>
        </p:spPr>
      </p:pic>
      <p:sp>
        <p:nvSpPr>
          <p:cNvPr id="6" name="TextBox 5"/>
          <p:cNvSpPr txBox="1"/>
          <p:nvPr/>
        </p:nvSpPr>
        <p:spPr>
          <a:xfrm>
            <a:off x="3848755" y="2591191"/>
            <a:ext cx="1409045" cy="369332"/>
          </a:xfrm>
          <a:prstGeom prst="rect">
            <a:avLst/>
          </a:prstGeom>
          <a:noFill/>
        </p:spPr>
        <p:txBody>
          <a:bodyPr wrap="square" rtlCol="0">
            <a:spAutoFit/>
          </a:bodyPr>
          <a:lstStyle/>
          <a:p>
            <a:r>
              <a:rPr lang="en-US" b="1" dirty="0"/>
              <a:t>Epilimnion</a:t>
            </a:r>
          </a:p>
        </p:txBody>
      </p:sp>
      <p:sp>
        <p:nvSpPr>
          <p:cNvPr id="7" name="TextBox 6"/>
          <p:cNvSpPr txBox="1"/>
          <p:nvPr/>
        </p:nvSpPr>
        <p:spPr>
          <a:xfrm>
            <a:off x="3848755" y="5283477"/>
            <a:ext cx="2257936" cy="369332"/>
          </a:xfrm>
          <a:prstGeom prst="rect">
            <a:avLst/>
          </a:prstGeom>
          <a:noFill/>
        </p:spPr>
        <p:txBody>
          <a:bodyPr wrap="square" rtlCol="0">
            <a:spAutoFit/>
          </a:bodyPr>
          <a:lstStyle/>
          <a:p>
            <a:r>
              <a:rPr lang="en-US" b="1" dirty="0"/>
              <a:t>Hypolimnion</a:t>
            </a:r>
          </a:p>
        </p:txBody>
      </p:sp>
      <p:sp>
        <p:nvSpPr>
          <p:cNvPr id="8" name="TextBox 7"/>
          <p:cNvSpPr txBox="1"/>
          <p:nvPr/>
        </p:nvSpPr>
        <p:spPr>
          <a:xfrm>
            <a:off x="3848755" y="4513817"/>
            <a:ext cx="2257936" cy="369332"/>
          </a:xfrm>
          <a:prstGeom prst="rect">
            <a:avLst/>
          </a:prstGeom>
          <a:noFill/>
        </p:spPr>
        <p:txBody>
          <a:bodyPr wrap="square" rtlCol="0">
            <a:spAutoFit/>
          </a:bodyPr>
          <a:lstStyle/>
          <a:p>
            <a:r>
              <a:rPr lang="en-US" b="1" dirty="0"/>
              <a:t>Thermocline</a:t>
            </a:r>
          </a:p>
        </p:txBody>
      </p:sp>
    </p:spTree>
    <p:extLst>
      <p:ext uri="{BB962C8B-B14F-4D97-AF65-F5344CB8AC3E}">
        <p14:creationId xmlns:p14="http://schemas.microsoft.com/office/powerpoint/2010/main" val="13963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895"/>
            <a:ext cx="9144000" cy="1143000"/>
          </a:xfrm>
        </p:spPr>
        <p:txBody>
          <a:bodyPr>
            <a:noAutofit/>
          </a:bodyPr>
          <a:lstStyle/>
          <a:p>
            <a:r>
              <a:rPr lang="en-US" sz="3650" b="1" dirty="0"/>
              <a:t> What are the drivers of thermal structure?</a:t>
            </a:r>
          </a:p>
        </p:txBody>
      </p:sp>
      <p:sp>
        <p:nvSpPr>
          <p:cNvPr id="3" name="Content Placeholder 2"/>
          <p:cNvSpPr>
            <a:spLocks noGrp="1"/>
          </p:cNvSpPr>
          <p:nvPr>
            <p:ph idx="1"/>
          </p:nvPr>
        </p:nvSpPr>
        <p:spPr>
          <a:xfrm>
            <a:off x="457200" y="1600200"/>
            <a:ext cx="8686800" cy="4885514"/>
          </a:xfrm>
        </p:spPr>
        <p:txBody>
          <a:bodyPr>
            <a:normAutofit/>
          </a:bodyPr>
          <a:lstStyle/>
          <a:p>
            <a:pPr>
              <a:spcAft>
                <a:spcPts val="800"/>
              </a:spcAft>
              <a:buFont typeface="Wingdings" panose="05000000000000000000" pitchFamily="2" charset="2"/>
              <a:buChar char="§"/>
            </a:pPr>
            <a:r>
              <a:rPr lang="en-US" dirty="0"/>
              <a:t>Solar radiation</a:t>
            </a:r>
          </a:p>
          <a:p>
            <a:pPr>
              <a:spcAft>
                <a:spcPts val="800"/>
              </a:spcAft>
              <a:buFont typeface="Wingdings" panose="05000000000000000000" pitchFamily="2" charset="2"/>
              <a:buChar char="§"/>
            </a:pPr>
            <a:r>
              <a:rPr lang="en-US" dirty="0"/>
              <a:t>Air temperature</a:t>
            </a:r>
          </a:p>
          <a:p>
            <a:pPr>
              <a:spcAft>
                <a:spcPts val="800"/>
              </a:spcAft>
              <a:buFont typeface="Wingdings" panose="05000000000000000000" pitchFamily="2" charset="2"/>
              <a:buChar char="§"/>
            </a:pPr>
            <a:r>
              <a:rPr lang="en-US" dirty="0"/>
              <a:t>Wind</a:t>
            </a:r>
          </a:p>
          <a:p>
            <a:pPr>
              <a:spcAft>
                <a:spcPts val="800"/>
              </a:spcAft>
              <a:buFont typeface="Wingdings" panose="05000000000000000000" pitchFamily="2" charset="2"/>
              <a:buChar char="§"/>
            </a:pPr>
            <a:r>
              <a:rPr lang="en-US" dirty="0"/>
              <a:t>Precipitation</a:t>
            </a:r>
          </a:p>
          <a:p>
            <a:pPr>
              <a:spcAft>
                <a:spcPts val="800"/>
              </a:spcAft>
              <a:buFont typeface="Wingdings" panose="05000000000000000000" pitchFamily="2" charset="2"/>
              <a:buChar char="§"/>
            </a:pPr>
            <a:r>
              <a:rPr lang="en-US" dirty="0"/>
              <a:t>Inflow &amp; outflow streams</a:t>
            </a:r>
          </a:p>
          <a:p>
            <a:pPr>
              <a:buFont typeface="Wingdings" panose="05000000000000000000" pitchFamily="2" charset="2"/>
              <a:buChar char="§"/>
            </a:pPr>
            <a:endParaRPr lang="en-US" dirty="0"/>
          </a:p>
          <a:p>
            <a:pPr>
              <a:buFont typeface="Wingdings" panose="05000000000000000000" pitchFamily="2" charset="2"/>
              <a:buChar char="§"/>
            </a:pPr>
            <a:r>
              <a:rPr lang="en-US" dirty="0"/>
              <a:t>All of these factors will interact to control water temperature, thermocline depth, mixing, and more!</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6" name="TextBox 5"/>
          <p:cNvSpPr txBox="1"/>
          <p:nvPr/>
        </p:nvSpPr>
        <p:spPr>
          <a:xfrm>
            <a:off x="5106881" y="6485714"/>
            <a:ext cx="4037119" cy="369332"/>
          </a:xfrm>
          <a:prstGeom prst="rect">
            <a:avLst/>
          </a:prstGeom>
          <a:noFill/>
        </p:spPr>
        <p:txBody>
          <a:bodyPr wrap="square" rtlCol="0">
            <a:spAutoFit/>
          </a:bodyPr>
          <a:lstStyle/>
          <a:p>
            <a:pPr algn="r"/>
            <a:r>
              <a:rPr lang="en-US" dirty="0"/>
              <a:t>Figure: </a:t>
            </a:r>
            <a:r>
              <a:rPr lang="en-US" dirty="0" err="1"/>
              <a:t>Hipsey</a:t>
            </a:r>
            <a:r>
              <a:rPr lang="en-US" dirty="0"/>
              <a:t> et al. 2014</a:t>
            </a:r>
          </a:p>
        </p:txBody>
      </p:sp>
      <p:pic>
        <p:nvPicPr>
          <p:cNvPr id="6146" name="Picture 2" descr="http://aed.see.uwa.edu.au/research/models/GLM/images/GLM_Surface.png">
            <a:extLst>
              <a:ext uri="{FF2B5EF4-FFF2-40B4-BE49-F238E27FC236}">
                <a16:creationId xmlns:a16="http://schemas.microsoft.com/office/drawing/2014/main" id="{54E42B78-B47D-4D6A-BA7B-EC54A2A41B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8221" y="1688345"/>
            <a:ext cx="4799696" cy="246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5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286"/>
            <a:ext cx="9144000" cy="990600"/>
          </a:xfrm>
        </p:spPr>
        <p:txBody>
          <a:bodyPr>
            <a:normAutofit fontScale="90000"/>
          </a:bodyPr>
          <a:lstStyle/>
          <a:p>
            <a:r>
              <a:rPr lang="en-US" b="1" dirty="0"/>
              <a:t> Using a macrosystems ecology approach</a:t>
            </a:r>
            <a:br>
              <a:rPr lang="en-US" b="1" dirty="0"/>
            </a:br>
            <a:r>
              <a:rPr lang="en-US" b="1" dirty="0"/>
              <a:t> to study lake thermal structure</a:t>
            </a:r>
          </a:p>
        </p:txBody>
      </p:sp>
      <p:sp>
        <p:nvSpPr>
          <p:cNvPr id="3" name="Content Placeholder 2"/>
          <p:cNvSpPr>
            <a:spLocks noGrp="1"/>
          </p:cNvSpPr>
          <p:nvPr>
            <p:ph idx="1"/>
          </p:nvPr>
        </p:nvSpPr>
        <p:spPr>
          <a:xfrm>
            <a:off x="435936" y="1600200"/>
            <a:ext cx="4724400" cy="4876800"/>
          </a:xfrm>
        </p:spPr>
        <p:txBody>
          <a:bodyPr>
            <a:normAutofit/>
          </a:bodyPr>
          <a:lstStyle/>
          <a:p>
            <a:pPr>
              <a:buFont typeface="Wingdings" panose="05000000000000000000" pitchFamily="2" charset="2"/>
              <a:buChar char="§"/>
            </a:pPr>
            <a:r>
              <a:rPr lang="en-US" sz="2350" dirty="0"/>
              <a:t>Drivers of lake thermal structure occur at both local and regional scales</a:t>
            </a:r>
          </a:p>
          <a:p>
            <a:pPr lvl="1">
              <a:buFont typeface="Wingdings" panose="05000000000000000000" pitchFamily="2" charset="2"/>
              <a:buChar char="§"/>
            </a:pPr>
            <a:r>
              <a:rPr lang="en-US" sz="1950" dirty="0"/>
              <a:t>Local = e.g., inflow streams</a:t>
            </a:r>
          </a:p>
          <a:p>
            <a:pPr lvl="1">
              <a:buFont typeface="Wingdings" panose="05000000000000000000" pitchFamily="2" charset="2"/>
              <a:buChar char="§"/>
            </a:pPr>
            <a:r>
              <a:rPr lang="en-US" sz="1950" dirty="0"/>
              <a:t>Regional = e.g., air temperature</a:t>
            </a:r>
          </a:p>
          <a:p>
            <a:pPr>
              <a:buFont typeface="Wingdings" panose="05000000000000000000" pitchFamily="2" charset="2"/>
              <a:buChar char="§"/>
            </a:pPr>
            <a:endParaRPr lang="en-US" sz="800" dirty="0"/>
          </a:p>
          <a:p>
            <a:pPr>
              <a:buFont typeface="Wingdings" panose="05000000000000000000" pitchFamily="2" charset="2"/>
              <a:buChar char="§"/>
            </a:pPr>
            <a:r>
              <a:rPr lang="en-US" sz="2350" dirty="0"/>
              <a:t>Macrosystems ecologists study ecological dynamics and feedbacks at multiple interacting spatial and temporal scales</a:t>
            </a:r>
          </a:p>
          <a:p>
            <a:pPr>
              <a:buFont typeface="Wingdings" panose="05000000000000000000" pitchFamily="2" charset="2"/>
              <a:buChar char="§"/>
            </a:pPr>
            <a:endParaRPr lang="en-US" sz="800" dirty="0"/>
          </a:p>
          <a:p>
            <a:pPr>
              <a:buFont typeface="Wingdings" panose="05000000000000000000" pitchFamily="2" charset="2"/>
              <a:buChar char="§"/>
            </a:pPr>
            <a:r>
              <a:rPr lang="en-US" sz="2350" dirty="0"/>
              <a:t>We can study local and regional drivers using high-frequency sensor data + simulation models</a:t>
            </a:r>
          </a:p>
        </p:txBody>
      </p:sp>
      <p:pic>
        <p:nvPicPr>
          <p:cNvPr id="4" name="Picture 3">
            <a:extLst>
              <a:ext uri="{FF2B5EF4-FFF2-40B4-BE49-F238E27FC236}">
                <a16:creationId xmlns:a16="http://schemas.microsoft.com/office/drawing/2014/main" id="{288DD177-784B-411E-B8C3-4113B712F75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41263" y="1600200"/>
            <a:ext cx="4185864" cy="4140200"/>
          </a:xfrm>
          <a:prstGeom prst="rect">
            <a:avLst/>
          </a:prstGeom>
        </p:spPr>
      </p:pic>
      <p:sp>
        <p:nvSpPr>
          <p:cNvPr id="5" name="TextBox 4">
            <a:extLst>
              <a:ext uri="{FF2B5EF4-FFF2-40B4-BE49-F238E27FC236}">
                <a16:creationId xmlns:a16="http://schemas.microsoft.com/office/drawing/2014/main" id="{CC2E45B7-AA93-4522-BB15-7B1AC05D6C21}"/>
              </a:ext>
            </a:extLst>
          </p:cNvPr>
          <p:cNvSpPr txBox="1"/>
          <p:nvPr/>
        </p:nvSpPr>
        <p:spPr>
          <a:xfrm>
            <a:off x="4156365" y="6485714"/>
            <a:ext cx="4987636" cy="369332"/>
          </a:xfrm>
          <a:prstGeom prst="rect">
            <a:avLst/>
          </a:prstGeom>
          <a:noFill/>
        </p:spPr>
        <p:txBody>
          <a:bodyPr wrap="square" rtlCol="0">
            <a:spAutoFit/>
          </a:bodyPr>
          <a:lstStyle/>
          <a:p>
            <a:pPr algn="r"/>
            <a:r>
              <a:rPr lang="en-US" dirty="0"/>
              <a:t>Figure modified from: Heffernan et al. 2014</a:t>
            </a:r>
          </a:p>
        </p:txBody>
      </p:sp>
    </p:spTree>
    <p:extLst>
      <p:ext uri="{BB962C8B-B14F-4D97-AF65-F5344CB8AC3E}">
        <p14:creationId xmlns:p14="http://schemas.microsoft.com/office/powerpoint/2010/main" val="13006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7286"/>
            <a:ext cx="9144000" cy="990600"/>
          </a:xfrm>
        </p:spPr>
        <p:txBody>
          <a:bodyPr>
            <a:normAutofit/>
          </a:bodyPr>
          <a:lstStyle/>
          <a:p>
            <a:r>
              <a:rPr lang="en-US" b="1" dirty="0"/>
              <a:t> Models to understand multiple drivers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How can we test the effects of drivers from different scales on lake thermal structure? </a:t>
            </a:r>
          </a:p>
          <a:p>
            <a:pPr lvl="1">
              <a:buFont typeface="Wingdings" panose="05000000000000000000" pitchFamily="2" charset="2"/>
              <a:buChar char="§"/>
            </a:pPr>
            <a:r>
              <a:rPr lang="en-US" dirty="0"/>
              <a:t>Impossible to experimentally manipulate all possible drivers in a lake! </a:t>
            </a:r>
          </a:p>
          <a:p>
            <a:pPr>
              <a:buFont typeface="Wingdings" panose="05000000000000000000" pitchFamily="2" charset="2"/>
              <a:buChar char="§"/>
            </a:pPr>
            <a:r>
              <a:rPr lang="en-US" dirty="0"/>
              <a:t>Simulation modeling allows us to explore what would happen if we changed one driver, or multiple drivers at once</a:t>
            </a:r>
          </a:p>
          <a:p>
            <a:pPr lvl="1">
              <a:buFont typeface="Wingdings" panose="05000000000000000000" pitchFamily="2" charset="2"/>
              <a:buChar char="§"/>
            </a:pPr>
            <a:r>
              <a:rPr lang="en-US" dirty="0"/>
              <a:t>For example, how would lake thermal structure change if air temperatures were 2°C warmer than they are now? 4°C? 6°C?</a:t>
            </a:r>
          </a:p>
          <a:p>
            <a:pPr lvl="1">
              <a:buFont typeface="Wingdings" panose="05000000000000000000" pitchFamily="2" charset="2"/>
              <a:buChar char="§"/>
            </a:pPr>
            <a:r>
              <a:rPr lang="en-US" dirty="0"/>
              <a:t>What if rain also increased 50% on those lakes? </a:t>
            </a:r>
          </a:p>
        </p:txBody>
      </p:sp>
      <p:pic>
        <p:nvPicPr>
          <p:cNvPr id="1026" name="Picture 2" descr="Image result for lake clipart">
            <a:extLst>
              <a:ext uri="{FF2B5EF4-FFF2-40B4-BE49-F238E27FC236}">
                <a16:creationId xmlns:a16="http://schemas.microsoft.com/office/drawing/2014/main" id="{7157A3E1-81FE-4F51-A529-1A728AE6F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56" y="5762171"/>
            <a:ext cx="2545500" cy="744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lake clipart">
            <a:extLst>
              <a:ext uri="{FF2B5EF4-FFF2-40B4-BE49-F238E27FC236}">
                <a16:creationId xmlns:a16="http://schemas.microsoft.com/office/drawing/2014/main" id="{E3183407-ECD9-4AE4-A8B6-9725EEEF5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778" y="5762171"/>
            <a:ext cx="2545500" cy="744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ake clipart">
            <a:extLst>
              <a:ext uri="{FF2B5EF4-FFF2-40B4-BE49-F238E27FC236}">
                <a16:creationId xmlns:a16="http://schemas.microsoft.com/office/drawing/2014/main" id="{F8BD3CD6-21E3-4BD4-A76C-C9A6CCA6F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500" y="5762171"/>
            <a:ext cx="2545500" cy="744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F1D487-98DB-4AE7-B1E9-63DE55CDA3B3}"/>
              </a:ext>
            </a:extLst>
          </p:cNvPr>
          <p:cNvSpPr txBox="1"/>
          <p:nvPr/>
        </p:nvSpPr>
        <p:spPr>
          <a:xfrm>
            <a:off x="1211609" y="5949522"/>
            <a:ext cx="797593" cy="369332"/>
          </a:xfrm>
          <a:prstGeom prst="rect">
            <a:avLst/>
          </a:prstGeom>
          <a:noFill/>
        </p:spPr>
        <p:txBody>
          <a:bodyPr wrap="square" rtlCol="0">
            <a:spAutoFit/>
          </a:bodyPr>
          <a:lstStyle/>
          <a:p>
            <a:r>
              <a:rPr lang="en-US" b="1" dirty="0">
                <a:solidFill>
                  <a:schemeClr val="bg1"/>
                </a:solidFill>
              </a:rPr>
              <a:t>+2°C</a:t>
            </a:r>
          </a:p>
        </p:txBody>
      </p:sp>
      <p:sp>
        <p:nvSpPr>
          <p:cNvPr id="9" name="TextBox 8">
            <a:extLst>
              <a:ext uri="{FF2B5EF4-FFF2-40B4-BE49-F238E27FC236}">
                <a16:creationId xmlns:a16="http://schemas.microsoft.com/office/drawing/2014/main" id="{50453152-91B6-4E3D-A5B1-892BCE4C6026}"/>
              </a:ext>
            </a:extLst>
          </p:cNvPr>
          <p:cNvSpPr txBox="1"/>
          <p:nvPr/>
        </p:nvSpPr>
        <p:spPr>
          <a:xfrm>
            <a:off x="4228726" y="5949522"/>
            <a:ext cx="797593" cy="369332"/>
          </a:xfrm>
          <a:prstGeom prst="rect">
            <a:avLst/>
          </a:prstGeom>
          <a:noFill/>
        </p:spPr>
        <p:txBody>
          <a:bodyPr wrap="square" rtlCol="0">
            <a:spAutoFit/>
          </a:bodyPr>
          <a:lstStyle/>
          <a:p>
            <a:r>
              <a:rPr lang="en-US" b="1" dirty="0">
                <a:solidFill>
                  <a:schemeClr val="bg1"/>
                </a:solidFill>
              </a:rPr>
              <a:t>+4°C</a:t>
            </a:r>
          </a:p>
        </p:txBody>
      </p:sp>
      <p:sp>
        <p:nvSpPr>
          <p:cNvPr id="10" name="TextBox 9">
            <a:extLst>
              <a:ext uri="{FF2B5EF4-FFF2-40B4-BE49-F238E27FC236}">
                <a16:creationId xmlns:a16="http://schemas.microsoft.com/office/drawing/2014/main" id="{84D54A6A-DBC7-454C-BA11-AF5D04C26315}"/>
              </a:ext>
            </a:extLst>
          </p:cNvPr>
          <p:cNvSpPr txBox="1"/>
          <p:nvPr/>
        </p:nvSpPr>
        <p:spPr>
          <a:xfrm>
            <a:off x="7091453" y="5949522"/>
            <a:ext cx="797593" cy="369332"/>
          </a:xfrm>
          <a:prstGeom prst="rect">
            <a:avLst/>
          </a:prstGeom>
          <a:noFill/>
        </p:spPr>
        <p:txBody>
          <a:bodyPr wrap="square" rtlCol="0">
            <a:spAutoFit/>
          </a:bodyPr>
          <a:lstStyle/>
          <a:p>
            <a:r>
              <a:rPr lang="en-US" b="1" dirty="0">
                <a:solidFill>
                  <a:schemeClr val="bg1"/>
                </a:solidFill>
              </a:rPr>
              <a:t>+6°C</a:t>
            </a:r>
          </a:p>
        </p:txBody>
      </p:sp>
      <p:pic>
        <p:nvPicPr>
          <p:cNvPr id="1028" name="Picture 4" descr="Image result for rain clipart">
            <a:extLst>
              <a:ext uri="{FF2B5EF4-FFF2-40B4-BE49-F238E27FC236}">
                <a16:creationId xmlns:a16="http://schemas.microsoft.com/office/drawing/2014/main" id="{F9E0E5EC-505A-4AF8-889D-9E3941C4ED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94"/>
          <a:stretch/>
        </p:blipFill>
        <p:spPr bwMode="auto">
          <a:xfrm>
            <a:off x="363445" y="5352299"/>
            <a:ext cx="2608224" cy="781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rain clipart">
            <a:extLst>
              <a:ext uri="{FF2B5EF4-FFF2-40B4-BE49-F238E27FC236}">
                <a16:creationId xmlns:a16="http://schemas.microsoft.com/office/drawing/2014/main" id="{598372AE-0C08-42A7-B5F0-735FA49A10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94"/>
          <a:stretch/>
        </p:blipFill>
        <p:spPr bwMode="auto">
          <a:xfrm>
            <a:off x="3339491" y="5352298"/>
            <a:ext cx="2608224" cy="7818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rain clipart">
            <a:extLst>
              <a:ext uri="{FF2B5EF4-FFF2-40B4-BE49-F238E27FC236}">
                <a16:creationId xmlns:a16="http://schemas.microsoft.com/office/drawing/2014/main" id="{6C93CEF3-7759-4094-82EC-DF0F6117EB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94"/>
          <a:stretch/>
        </p:blipFill>
        <p:spPr bwMode="auto">
          <a:xfrm>
            <a:off x="6186137" y="5352299"/>
            <a:ext cx="2608224" cy="78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475"/>
            <a:ext cx="8229600" cy="990600"/>
          </a:xfrm>
        </p:spPr>
        <p:txBody>
          <a:bodyPr/>
          <a:lstStyle/>
          <a:p>
            <a:r>
              <a:rPr lang="en-US" b="1" dirty="0"/>
              <a:t> </a:t>
            </a:r>
            <a:r>
              <a:rPr lang="en-US" b="1" dirty="0" err="1"/>
              <a:t>GLM</a:t>
            </a:r>
            <a:r>
              <a:rPr lang="en-US" b="1" dirty="0"/>
              <a:t>: General Lake Model </a:t>
            </a:r>
          </a:p>
        </p:txBody>
      </p:sp>
      <p:sp>
        <p:nvSpPr>
          <p:cNvPr id="3" name="Content Placeholder 2"/>
          <p:cNvSpPr>
            <a:spLocks noGrp="1"/>
          </p:cNvSpPr>
          <p:nvPr>
            <p:ph idx="1"/>
          </p:nvPr>
        </p:nvSpPr>
        <p:spPr>
          <a:xfrm>
            <a:off x="332647" y="1417638"/>
            <a:ext cx="8482487" cy="5440362"/>
          </a:xfrm>
        </p:spPr>
        <p:txBody>
          <a:bodyPr>
            <a:normAutofit lnSpcReduction="10000"/>
          </a:bodyPr>
          <a:lstStyle/>
          <a:p>
            <a:pPr>
              <a:spcAft>
                <a:spcPts val="1200"/>
              </a:spcAft>
              <a:buFont typeface="Wingdings" panose="05000000000000000000" pitchFamily="2" charset="2"/>
              <a:buChar char="§"/>
            </a:pPr>
            <a:r>
              <a:rPr lang="en-US" sz="2200" b="1" dirty="0"/>
              <a:t>Authors: </a:t>
            </a:r>
            <a:r>
              <a:rPr lang="en-US" sz="2200" dirty="0"/>
              <a:t>Matt </a:t>
            </a:r>
            <a:r>
              <a:rPr lang="en-US" sz="2200" dirty="0" err="1"/>
              <a:t>Hipsey</a:t>
            </a:r>
            <a:r>
              <a:rPr lang="en-US" sz="2200" dirty="0"/>
              <a:t>, Louise Bruce, and David Hamilton</a:t>
            </a:r>
          </a:p>
          <a:p>
            <a:pPr>
              <a:spcAft>
                <a:spcPts val="1200"/>
              </a:spcAft>
              <a:buFont typeface="Wingdings" panose="05000000000000000000" pitchFamily="2" charset="2"/>
              <a:buChar char="§"/>
            </a:pPr>
            <a:endParaRPr lang="en-US" sz="2200" dirty="0"/>
          </a:p>
          <a:p>
            <a:pPr>
              <a:spcAft>
                <a:spcPts val="1200"/>
              </a:spcAft>
              <a:buFont typeface="Wingdings" panose="05000000000000000000" pitchFamily="2" charset="2"/>
              <a:buChar char="§"/>
            </a:pPr>
            <a:endParaRPr lang="en-US" sz="1200" dirty="0"/>
          </a:p>
          <a:p>
            <a:pPr>
              <a:spcAft>
                <a:spcPts val="1200"/>
              </a:spcAft>
              <a:buFont typeface="Wingdings" panose="05000000000000000000" pitchFamily="2" charset="2"/>
              <a:buChar char="§"/>
            </a:pPr>
            <a:endParaRPr lang="en-US" sz="2200" dirty="0"/>
          </a:p>
          <a:p>
            <a:pPr>
              <a:spcAft>
                <a:spcPts val="1200"/>
              </a:spcAft>
              <a:buFont typeface="Wingdings" panose="05000000000000000000" pitchFamily="2" charset="2"/>
              <a:buChar char="§"/>
            </a:pPr>
            <a:r>
              <a:rPr lang="en-US" sz="2200" dirty="0"/>
              <a:t>The </a:t>
            </a:r>
            <a:r>
              <a:rPr lang="en-US" sz="2200" b="1" dirty="0"/>
              <a:t>General Lake Model </a:t>
            </a:r>
            <a:r>
              <a:rPr lang="en-US" sz="2200" dirty="0"/>
              <a:t>(GLM) is an open-access model for simulating lake dynamics. It simulates vertical stratification and mixing and accounts for the effect of inflows/outflows, surface heating and cooling.</a:t>
            </a:r>
          </a:p>
          <a:p>
            <a:pPr>
              <a:spcAft>
                <a:spcPts val="1200"/>
              </a:spcAft>
              <a:buFont typeface="Wingdings" panose="05000000000000000000" pitchFamily="2" charset="2"/>
              <a:buChar char="§"/>
            </a:pPr>
            <a:r>
              <a:rPr lang="en-US" sz="2200" dirty="0"/>
              <a:t>GLM has been designed to be an open-source community model developed in collaboration with members of the </a:t>
            </a:r>
            <a:r>
              <a:rPr lang="en-US" sz="2200" b="1" dirty="0"/>
              <a:t>Global Lake Ecological Observatory Network (GLEON) </a:t>
            </a:r>
            <a:r>
              <a:rPr lang="en-US" sz="2200" dirty="0"/>
              <a:t>to integrate with lake sensor data. </a:t>
            </a:r>
          </a:p>
          <a:p>
            <a:pPr>
              <a:spcAft>
                <a:spcPts val="1200"/>
              </a:spcAft>
              <a:buFont typeface="Wingdings" panose="05000000000000000000" pitchFamily="2" charset="2"/>
              <a:buChar char="§"/>
            </a:pPr>
            <a:r>
              <a:rPr lang="en-US" sz="2200" dirty="0"/>
              <a:t>Available from: </a:t>
            </a:r>
            <a:r>
              <a:rPr lang="en-US" sz="2200" dirty="0">
                <a:hlinkClick r:id="rId3"/>
              </a:rPr>
              <a:t>http://aed.see.uwa.edu.au/research/models/GLM/</a:t>
            </a:r>
            <a:endParaRPr lang="en-US" sz="2200" dirty="0"/>
          </a:p>
        </p:txBody>
      </p:sp>
      <p:grpSp>
        <p:nvGrpSpPr>
          <p:cNvPr id="5" name="Group 4">
            <a:extLst>
              <a:ext uri="{FF2B5EF4-FFF2-40B4-BE49-F238E27FC236}">
                <a16:creationId xmlns:a16="http://schemas.microsoft.com/office/drawing/2014/main" id="{D869D9A8-8981-45B0-959E-AFF1400F7312}"/>
              </a:ext>
            </a:extLst>
          </p:cNvPr>
          <p:cNvGrpSpPr/>
          <p:nvPr/>
        </p:nvGrpSpPr>
        <p:grpSpPr>
          <a:xfrm>
            <a:off x="2242947" y="1971485"/>
            <a:ext cx="4658106" cy="1133856"/>
            <a:chOff x="2571750" y="2019110"/>
            <a:chExt cx="4658106" cy="1133856"/>
          </a:xfrm>
        </p:grpSpPr>
        <p:pic>
          <p:nvPicPr>
            <p:cNvPr id="10242" name="Picture 2" descr="Image result for matt hipsey">
              <a:extLst>
                <a:ext uri="{FF2B5EF4-FFF2-40B4-BE49-F238E27FC236}">
                  <a16:creationId xmlns:a16="http://schemas.microsoft.com/office/drawing/2014/main" id="{3FF91E3F-8EF7-421F-B7CE-2240DBE3E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019110"/>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44" name="Picture 4" descr="Image result for louise bruce uwa">
              <a:extLst>
                <a:ext uri="{FF2B5EF4-FFF2-40B4-BE49-F238E27FC236}">
                  <a16:creationId xmlns:a16="http://schemas.microsoft.com/office/drawing/2014/main" id="{DB354D23-C70A-4516-8362-1731C0EF6FE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33875" y="2019110"/>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0246" name="Picture 6" descr="https://www.lernz.co.nz/uploads/david-hamilton.jpg">
              <a:extLst>
                <a:ext uri="{FF2B5EF4-FFF2-40B4-BE49-F238E27FC236}">
                  <a16:creationId xmlns:a16="http://schemas.microsoft.com/office/drawing/2014/main" id="{7428DBC5-D16A-4A66-B25A-8CF57779C480}"/>
                </a:ext>
              </a:extLst>
            </p:cNvPr>
            <p:cNvPicPr>
              <a:picLocks noChangeArrowheads="1"/>
            </p:cNvPicPr>
            <p:nvPr/>
          </p:nvPicPr>
          <p:blipFill rotWithShape="1">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6096000" y="2019110"/>
              <a:ext cx="1133856" cy="113385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65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F PPT g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KF PPT go-to" id="{E76051EC-2EF4-466F-9064-4572E175FA5A}" vid="{ACB51E47-E9F3-4CAF-89EE-0DDE2E027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KF PPT go-to</Template>
  <TotalTime>3597</TotalTime>
  <Words>3868</Words>
  <Application>Microsoft Office PowerPoint</Application>
  <PresentationFormat>On-screen Show (4:3)</PresentationFormat>
  <Paragraphs>328</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KF PPT go-to</vt:lpstr>
      <vt:lpstr>Macrosystems EDDIE:  Climate change effects on lake temperatures </vt:lpstr>
      <vt:lpstr> Overview of today</vt:lpstr>
      <vt:lpstr> Lakes are changing worldwide…</vt:lpstr>
      <vt:lpstr> Our focal question:</vt:lpstr>
      <vt:lpstr> What is lake thermal structure?</vt:lpstr>
      <vt:lpstr> What are the drivers of thermal structure?</vt:lpstr>
      <vt:lpstr> Using a macrosystems ecology approach  to study lake thermal structure</vt:lpstr>
      <vt:lpstr> Models to understand multiple drivers</vt:lpstr>
      <vt:lpstr> GLM: General Lake Model </vt:lpstr>
      <vt:lpstr>PowerPoint Presentation</vt:lpstr>
      <vt:lpstr> Basic structure of the model</vt:lpstr>
      <vt:lpstr> Example met file</vt:lpstr>
      <vt:lpstr> Example .nml file</vt:lpstr>
      <vt:lpstr> We will run GLM using R</vt:lpstr>
      <vt:lpstr> GLM-associated R packages</vt:lpstr>
      <vt:lpstr> Learning objectives of today’s module</vt:lpstr>
      <vt:lpstr> Activity A</vt:lpstr>
      <vt:lpstr> Activity B</vt:lpstr>
      <vt:lpstr> Need ideas for a climate scenario? </vt:lpstr>
      <vt:lpstr> Converting units?</vt:lpstr>
      <vt:lpstr> Activity C</vt:lpstr>
      <vt:lpstr> GRAPLEr: a new R package</vt:lpstr>
      <vt:lpstr> What is distributed computing?</vt:lpstr>
      <vt:lpstr> GLM in your computer</vt:lpstr>
      <vt:lpstr> GRAPLEr expedites simulation modeling</vt:lpstr>
      <vt:lpstr> GRAPLEr in action</vt:lpstr>
      <vt:lpstr> GRAPLEr in action</vt:lpstr>
      <vt:lpstr> Activity C</vt:lpstr>
      <vt:lpstr> Thank you for participating! </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CLIMATE CHANGE EFFECTS ON LAKES  USING DISTRIBUTED COMPUTING</dc:title>
  <dc:creator>Cayelan Carey</dc:creator>
  <cp:lastModifiedBy>KJF</cp:lastModifiedBy>
  <cp:revision>199</cp:revision>
  <dcterms:created xsi:type="dcterms:W3CDTF">2015-09-21T16:03:57Z</dcterms:created>
  <dcterms:modified xsi:type="dcterms:W3CDTF">2018-12-17T16:37:18Z</dcterms:modified>
</cp:coreProperties>
</file>